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C9F599-D330-4EF0-A12E-6F0CCFC59D70}" v="14" dt="2021-01-11T16:26:40.0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E1A06-8754-4870-9E44-E39BADAD9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27F020-BBC3-49BB-91C2-5B2CBD64B3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C0C22-EBDA-4130-87AE-CB28BC19B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419A8-07CA-4A4C-AEC2-C40D4D50A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A7B86-E610-42EA-B4DC-C2F44778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A7BA06D-B3FF-4E91-8639-B4569AE3AA23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c 7">
            <a:extLst>
              <a:ext uri="{FF2B5EF4-FFF2-40B4-BE49-F238E27FC236}">
                <a16:creationId xmlns:a16="http://schemas.microsoft.com/office/drawing/2014/main" id="{2B30C86D-5A07-48BC-9C9D-6F9A2DB1E9E1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379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6E5D1-6D19-4E7F-9B4E-42326B771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D2A06C-F91A-4ADC-9CD2-61F0A4D7EE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43AA9A-2280-4F63-8B3D-20742AE69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D986B-E58E-43B6-8A80-FFA9D8F74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40D36-2E71-4F27-967F-7A3E4C6EE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C1609904-5327-4D2C-A445-B270A00F3B5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0FC7BEC-08C5-4D95-9C84-B48BC8AD1C9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6137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1FEA3D-0C7F-45CD-B6A0-942F707B36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8B8A12-BCE6-4D03-A637-1DEC8924BE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9755-9FF4-428A-AEB7-1A6477466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41836-11E2-49FD-877D-53B74514A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D24C42-4B05-4EEF-BE14-29041EC9C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5BADDEB1-F604-408B-B02A-A2814606E6AF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8DF7987-332F-4D6C-81C3-990F39C76C96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23628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FF209-11EE-4A3F-9685-A155FECD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7AF11-F208-4FDA-9E19-D6CA3472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97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82FA1-02B7-467E-9F16-D17814940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89247-FB8A-4494-859B-B3754B02A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CA5B62-3338-46A5-B381-A63B88CB0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23DA7759-3209-4FE2-96D1-4EEDD81E9EA0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1460DAD-8769-4C9F-9C8C-BB0443909D76}"/>
              </a:ext>
            </a:extLst>
          </p:cNvPr>
          <p:cNvSpPr/>
          <p:nvPr/>
        </p:nvSpPr>
        <p:spPr>
          <a:xfrm flipH="1">
            <a:off x="12353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6307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C0001-5D76-45A0-A9F4-7172BDDD5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462C4-0E4B-4DB7-A8BF-FE5514276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A5F313-1240-47AE-A026-7F349292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48158-6132-4335-B8E1-F6A896383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94C5B6-1598-48B4-9B3A-3078FDBE9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FEDBDD32-D3EE-4848-A112-BA814D4631CD}"/>
              </a:ext>
            </a:extLst>
          </p:cNvPr>
          <p:cNvSpPr/>
          <p:nvPr/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61350361-843C-49D0-BD6A-ECDBA3842BA0}"/>
              </a:ext>
            </a:extLst>
          </p:cNvPr>
          <p:cNvSpPr/>
          <p:nvPr/>
        </p:nvSpPr>
        <p:spPr>
          <a:xfrm rot="10800000" flipV="1">
            <a:off x="555710" y="106482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9845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BFD05-2CB2-4A7E-89E7-57615BA82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532B8-D460-476D-816F-725E8D96C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F7120F-70AF-4ED5-B364-3AA55C6B44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8B65F-F709-469F-9961-4D01896CA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81C6BC-B23D-48BC-AD44-654DDB8D0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00D60B-86A1-479D-BCE8-06D2C3DBC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4EC5136-99DA-40B5-8F79-5C3A56D38BA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F8FB775-26C4-41BA-837C-4478D48D215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4325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2983E-E761-4429-9203-7FE8B2DB6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21E9B7-62BE-49BA-AC6B-55250D6627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41A3FD-B90A-4C31-BD6B-581F9E2E0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0D1D55-B722-4968-B171-AF3B462DD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1085A8-02C2-4E7F-935E-5AEECBAD1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8A5018-8A77-40E8-B159-4894ECF228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D79441-8908-4461-9FDD-BCE638837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D29F7D-B101-4950-A2C0-F350FB26D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62D7398-9A79-4B24-9C7D-F0DEED57C70B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07F28CD-1873-4E36-A064-2D25E0A8501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953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11BF3-02E8-4EB7-818E-652B82CF2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D3190-B78C-42F1-9D62-F523886BB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381C40-F9FC-4D58-8508-F0632DF5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01CBCC-4CC2-49BD-B155-01E0F4D79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DC13EF9C-0B5A-4364-91AA-E5DD5B536E54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6">
            <a:extLst>
              <a:ext uri="{FF2B5EF4-FFF2-40B4-BE49-F238E27FC236}">
                <a16:creationId xmlns:a16="http://schemas.microsoft.com/office/drawing/2014/main" id="{8F674475-6327-490A-BD7F-084F5C07F2E4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9053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024287-C9B9-48AC-8E4D-A282DE2F4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34C9A2-75A7-4164-B3B8-E6A9D60BA0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BE73CE-2859-4D49-A9EC-26AF3FBDF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AA5ED585-FEBB-4DAD-84C0-97BEE6C360C3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EF6AC352-A720-4DB3-87CA-A33B0607CA2F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76106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FC812-4DB6-4F98-9404-29C191D3B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0855E-0CD6-47DD-B648-4C84C783D7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50082B-17D7-4D61-8AEB-81517D85D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70783-FF31-4C4E-9196-EB169B20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2E260-747D-40FD-A062-9DD5E6835A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E50A0-1E05-49C5-88C9-462677512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2C155C63-9F58-4422-B669-F97486280671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385DBA62-0EDB-47AA-86C7-90463BC9B308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971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1D7521-E43D-41D1-B458-26B20DC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472CF2-2653-4B98-A416-D7A0A860E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F87F5-0B10-4AC7-9599-F088C5E796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07CB7-0520-4D64-B76C-C31AC5578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B8D0-98ED-4B86-9D5F-E61ADC70144D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EEB226-AD45-45DF-AAB5-5513AE732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96AEB-9481-4CCE-B110-FEDD33483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4181D-6920-4594-9A5D-6CE56DC9F8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6BA9707F-7BCE-464F-BF45-E216527084EE}"/>
              </a:ext>
            </a:extLst>
          </p:cNvPr>
          <p:cNvSpPr/>
          <p:nvPr/>
        </p:nvSpPr>
        <p:spPr>
          <a:xfrm rot="16200000">
            <a:off x="-388933" y="4841194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BC589723-2CC8-49D1-B4E1-36FECED6A2D7}"/>
              </a:ext>
            </a:extLst>
          </p:cNvPr>
          <p:cNvSpPr/>
          <p:nvPr/>
        </p:nvSpPr>
        <p:spPr>
          <a:xfrm>
            <a:off x="10494433" y="2"/>
            <a:ext cx="849328" cy="357668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2280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EC5685-19F1-49DA-ADE5-D5D32F165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FC0A4D-22A1-4554-B5DE-887974F4D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D5CDC-F2CE-410E-AD13-DDC235C71C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82EDB8D0-98ED-4B86-9D5F-E61ADC70144D}" type="datetimeFigureOut">
              <a:rPr lang="en-US" smtClean="0"/>
              <a:pPr/>
              <a:t>1/11/2021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40CD45-794A-4BB0-A427-0CE61AEAF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3AB91-9588-4071-92D2-364F4A6ED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none" spc="0" baseline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4854181D-6920-4594-9A5D-6CE56DC9F8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25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lketeaches.wordpress.com/2012/03/21/crackbook-facebook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-sa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rophy_Flat_Icon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the1709blog.blogspot.com/2013/03/supreme-court-says-copyright-law-does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Trophy_Flat_Icon.sv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B577FF9-3543-4875-815D-3D87BD8A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AAB027-B12B-4CBE-B83C-23186B7DEF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815" y="798703"/>
            <a:ext cx="5221185" cy="3072015"/>
          </a:xfrm>
        </p:spPr>
        <p:txBody>
          <a:bodyPr anchor="b">
            <a:normAutofit/>
          </a:bodyPr>
          <a:lstStyle/>
          <a:p>
            <a:r>
              <a:rPr lang="en-US" sz="5100"/>
              <a:t>Talking about what people like &amp; don’t like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50B0B-904F-4297-A600-19C338B5DB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0148" y="3962792"/>
            <a:ext cx="5221185" cy="2102108"/>
          </a:xfrm>
        </p:spPr>
        <p:txBody>
          <a:bodyPr anchor="t">
            <a:normAutofit/>
          </a:bodyPr>
          <a:lstStyle/>
          <a:p>
            <a:r>
              <a:rPr lang="en-US" dirty="0"/>
              <a:t>The verb “</a:t>
            </a:r>
            <a:r>
              <a:rPr lang="en-US" dirty="0" err="1"/>
              <a:t>gustar</a:t>
            </a:r>
            <a:r>
              <a:rPr lang="en-US" dirty="0"/>
              <a:t>”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5569EEC-E12F-4856-B407-02B2813A4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CF860788-3A6A-45A3-B3F1-06F159665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chart&#10;&#10;Description automatically generated">
            <a:extLst>
              <a:ext uri="{FF2B5EF4-FFF2-40B4-BE49-F238E27FC236}">
                <a16:creationId xmlns:a16="http://schemas.microsoft.com/office/drawing/2014/main" id="{8A91857E-F651-4C9A-ACED-6F357F6F7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651243" y="2039697"/>
            <a:ext cx="4939504" cy="2395659"/>
          </a:xfrm>
          <a:custGeom>
            <a:avLst/>
            <a:gdLst/>
            <a:ahLst/>
            <a:cxnLst/>
            <a:rect l="l" t="t" r="r" b="b"/>
            <a:pathLst>
              <a:path w="4579832" h="5347063">
                <a:moveTo>
                  <a:pt x="106985" y="0"/>
                </a:moveTo>
                <a:lnTo>
                  <a:pt x="4472847" y="0"/>
                </a:lnTo>
                <a:cubicBezTo>
                  <a:pt x="4531933" y="0"/>
                  <a:pt x="4579832" y="47899"/>
                  <a:pt x="4579832" y="106985"/>
                </a:cubicBezTo>
                <a:lnTo>
                  <a:pt x="4579832" y="5240078"/>
                </a:lnTo>
                <a:cubicBezTo>
                  <a:pt x="4579832" y="5299164"/>
                  <a:pt x="4531933" y="5347063"/>
                  <a:pt x="4472847" y="5347063"/>
                </a:cubicBezTo>
                <a:lnTo>
                  <a:pt x="106985" y="5347063"/>
                </a:lnTo>
                <a:cubicBezTo>
                  <a:pt x="47899" y="5347063"/>
                  <a:pt x="0" y="5299164"/>
                  <a:pt x="0" y="5240078"/>
                </a:cubicBezTo>
                <a:lnTo>
                  <a:pt x="0" y="106985"/>
                </a:lnTo>
                <a:cubicBezTo>
                  <a:pt x="0" y="47899"/>
                  <a:pt x="47899" y="0"/>
                  <a:pt x="106985" y="0"/>
                </a:cubicBezTo>
                <a:close/>
              </a:path>
            </a:pathLst>
          </a:custGeom>
        </p:spPr>
      </p:pic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DF1E3393-B852-4883-B778-ED35251129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9853D09-4205-4CC7-83EB-288E886A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0D040B79-3E73-4A31-840D-D6B9C9FDFC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56C6AE5-3F8B-42AC-9EA4-1B686A11E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FB566A0-DEC0-4CE8-8CD0-F2C5B3EDD20E}"/>
              </a:ext>
            </a:extLst>
          </p:cNvPr>
          <p:cNvSpPr txBox="1"/>
          <p:nvPr/>
        </p:nvSpPr>
        <p:spPr>
          <a:xfrm>
            <a:off x="9751909" y="6657945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 tooltip="http://elketeaches.wordpress.com/2012/03/21/crackbook-facebook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732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5571-6478-4662-A690-8101E49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Goals of the Lesson: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AC14C-41BD-49FE-AC11-DB2AAAA82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I will be able to…</a:t>
            </a:r>
          </a:p>
          <a:p>
            <a:r>
              <a:rPr lang="en-US" dirty="0"/>
              <a:t>Say what I like &amp; like to do. </a:t>
            </a:r>
          </a:p>
          <a:p>
            <a:r>
              <a:rPr lang="en-US" dirty="0"/>
              <a:t>Say what I don’t like &amp; don’t like to do. </a:t>
            </a:r>
          </a:p>
          <a:p>
            <a:r>
              <a:rPr lang="en-US" dirty="0"/>
              <a:t>Ask other people about their likes. </a:t>
            </a:r>
          </a:p>
          <a:p>
            <a:r>
              <a:rPr lang="en-US" dirty="0"/>
              <a:t>Say what specific people like to do.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Icon&#10;&#10;Description automatically generated">
            <a:extLst>
              <a:ext uri="{FF2B5EF4-FFF2-40B4-BE49-F238E27FC236}">
                <a16:creationId xmlns:a16="http://schemas.microsoft.com/office/drawing/2014/main" id="{BB077B86-B315-4BE9-B85A-B90F3FB36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278816" y="3792745"/>
            <a:ext cx="2700130" cy="27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49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9376-E507-4346-8711-17A1E3461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n-US" u="sng" dirty="0"/>
              <a:t>To say “I like” &amp; “I don’t like”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8AC2FD-0F46-40E9-9305-7A3701AFF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388" y="1087024"/>
            <a:ext cx="11522612" cy="5272161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 like = Me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(n)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 don’t like= No me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(n)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Mucho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= a lot, often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Poco = a little </a:t>
            </a: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Muchísimo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very much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Proper nouns (like the names of stores/brands/TV shows) usually stay the same in Spanish but sometimes they change. 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Chipotle.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Amazon.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libros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. 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No me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Taco Bell. 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55E07521-FC8A-4D56-A661-C03712A3B4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41869" y="4785776"/>
            <a:ext cx="1314747" cy="113725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DEBF9D6-48CA-42FE-ABF7-AC7057BE8BB9}"/>
              </a:ext>
            </a:extLst>
          </p:cNvPr>
          <p:cNvSpPr txBox="1"/>
          <p:nvPr/>
        </p:nvSpPr>
        <p:spPr>
          <a:xfrm rot="388377">
            <a:off x="4591573" y="1841391"/>
            <a:ext cx="75041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4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 singular noun/verb)   (</a:t>
            </a:r>
            <a:r>
              <a:rPr lang="en-US" sz="24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gustan</a:t>
            </a:r>
            <a:r>
              <a:rPr lang="en-US" sz="24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 only plural nouns) </a:t>
            </a:r>
          </a:p>
        </p:txBody>
      </p:sp>
    </p:spTree>
    <p:extLst>
      <p:ext uri="{BB962C8B-B14F-4D97-AF65-F5344CB8AC3E}">
        <p14:creationId xmlns:p14="http://schemas.microsoft.com/office/powerpoint/2010/main" val="2289223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46298-0FE8-4087-B06E-35DED5452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Asking about likes/dislikes: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17F8C-53C7-457E-8231-741CA9A0D2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do you like to do? </a:t>
            </a:r>
          </a:p>
          <a:p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What don’t you like to do? </a:t>
            </a:r>
          </a:p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(n) …?  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Red Lobster?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gatos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leer?  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95CAAC-AF11-458D-9263-3B0FD590F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547330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b="1" u="sng" dirty="0"/>
              <a:t>Responding: </a:t>
            </a:r>
          </a:p>
          <a:p>
            <a:endParaRPr lang="en-US" dirty="0"/>
          </a:p>
          <a:p>
            <a:r>
              <a:rPr lang="en-US" b="1" dirty="0">
                <a:solidFill>
                  <a:srgbClr val="0070C0"/>
                </a:solidFill>
              </a:rPr>
              <a:t>Me </a:t>
            </a:r>
            <a:r>
              <a:rPr lang="en-US" b="1" dirty="0" err="1">
                <a:solidFill>
                  <a:srgbClr val="0070C0"/>
                </a:solidFill>
              </a:rPr>
              <a:t>gusta</a:t>
            </a:r>
            <a:r>
              <a:rPr lang="en-US" b="1" dirty="0">
                <a:solidFill>
                  <a:srgbClr val="0070C0"/>
                </a:solidFill>
              </a:rPr>
              <a:t> … </a:t>
            </a:r>
          </a:p>
          <a:p>
            <a:r>
              <a:rPr lang="en-US" b="1" dirty="0">
                <a:solidFill>
                  <a:srgbClr val="FF0000"/>
                </a:solidFill>
              </a:rPr>
              <a:t>No me </a:t>
            </a:r>
            <a:r>
              <a:rPr lang="en-US" b="1" dirty="0" err="1">
                <a:solidFill>
                  <a:srgbClr val="FF0000"/>
                </a:solidFill>
              </a:rPr>
              <a:t>gusta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Sí</a:t>
            </a:r>
            <a:r>
              <a:rPr lang="en-US" dirty="0"/>
              <a:t>, me </a:t>
            </a:r>
            <a:r>
              <a:rPr lang="en-US" dirty="0" err="1"/>
              <a:t>gusta</a:t>
            </a:r>
            <a:r>
              <a:rPr lang="en-US" dirty="0"/>
              <a:t>(n).</a:t>
            </a:r>
          </a:p>
          <a:p>
            <a:r>
              <a:rPr lang="en-US" dirty="0"/>
              <a:t> No, no me </a:t>
            </a:r>
            <a:r>
              <a:rPr lang="en-US" dirty="0" err="1"/>
              <a:t>gusta</a:t>
            </a:r>
            <a:r>
              <a:rPr lang="en-US" dirty="0"/>
              <a:t>(n).</a:t>
            </a:r>
          </a:p>
          <a:p>
            <a:r>
              <a:rPr lang="en-US" dirty="0"/>
              <a:t>Me </a:t>
            </a:r>
            <a:r>
              <a:rPr lang="en-US" dirty="0" err="1"/>
              <a:t>gusta</a:t>
            </a:r>
            <a:r>
              <a:rPr lang="en-US" dirty="0"/>
              <a:t>(n) </a:t>
            </a:r>
            <a:r>
              <a:rPr lang="en-US" dirty="0" err="1"/>
              <a:t>mucho</a:t>
            </a:r>
            <a:r>
              <a:rPr lang="en-US" dirty="0"/>
              <a:t>.</a:t>
            </a:r>
          </a:p>
          <a:p>
            <a:r>
              <a:rPr lang="en-US" dirty="0"/>
              <a:t>Me </a:t>
            </a:r>
            <a:r>
              <a:rPr lang="en-US" dirty="0" err="1"/>
              <a:t>gusta</a:t>
            </a:r>
            <a:r>
              <a:rPr lang="en-US" dirty="0"/>
              <a:t>(n) poco. </a:t>
            </a:r>
          </a:p>
        </p:txBody>
      </p:sp>
    </p:spTree>
    <p:extLst>
      <p:ext uri="{BB962C8B-B14F-4D97-AF65-F5344CB8AC3E}">
        <p14:creationId xmlns:p14="http://schemas.microsoft.com/office/powerpoint/2010/main" val="17591310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CB8A7-6BDE-44F8-8740-3FBC875E1B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Talking about what other people like: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CFEEB94-74CA-4AC2-8506-73C3E4ABD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6982939"/>
              </p:ext>
            </p:extLst>
          </p:nvPr>
        </p:nvGraphicFramePr>
        <p:xfrm>
          <a:off x="838200" y="1410814"/>
          <a:ext cx="10677940" cy="17375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8970">
                  <a:extLst>
                    <a:ext uri="{9D8B030D-6E8A-4147-A177-3AD203B41FA5}">
                      <a16:colId xmlns:a16="http://schemas.microsoft.com/office/drawing/2014/main" val="1019505821"/>
                    </a:ext>
                  </a:extLst>
                </a:gridCol>
                <a:gridCol w="5338970">
                  <a:extLst>
                    <a:ext uri="{9D8B030D-6E8A-4147-A177-3AD203B41FA5}">
                      <a16:colId xmlns:a16="http://schemas.microsoft.com/office/drawing/2014/main" val="3494966906"/>
                    </a:ext>
                  </a:extLst>
                </a:gridCol>
              </a:tblGrid>
              <a:tr h="665784">
                <a:tc>
                  <a:txBody>
                    <a:bodyPr/>
                    <a:lstStyle/>
                    <a:p>
                      <a:r>
                        <a:rPr lang="en-US" dirty="0"/>
                        <a:t>Me </a:t>
                      </a:r>
                      <a:r>
                        <a:rPr lang="en-US" dirty="0" err="1"/>
                        <a:t>gusta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Nos </a:t>
                      </a:r>
                      <a:r>
                        <a:rPr lang="en-US" dirty="0" err="1"/>
                        <a:t>gusta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659320"/>
                  </a:ext>
                </a:extLst>
              </a:tr>
              <a:tr h="535870">
                <a:tc>
                  <a:txBody>
                    <a:bodyPr/>
                    <a:lstStyle/>
                    <a:p>
                      <a:r>
                        <a:rPr lang="en-US" dirty="0" err="1"/>
                        <a:t>Te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gusta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Os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gusta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898679"/>
                  </a:ext>
                </a:extLst>
              </a:tr>
              <a:tr h="535870">
                <a:tc>
                  <a:txBody>
                    <a:bodyPr/>
                    <a:lstStyle/>
                    <a:p>
                      <a:r>
                        <a:rPr lang="en-US" dirty="0"/>
                        <a:t>Le </a:t>
                      </a:r>
                      <a:r>
                        <a:rPr lang="en-US" dirty="0" err="1"/>
                        <a:t>gusta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Les </a:t>
                      </a:r>
                      <a:r>
                        <a:rPr lang="en-US" dirty="0" err="1"/>
                        <a:t>gusta</a:t>
                      </a:r>
                      <a:r>
                        <a:rPr lang="en-US" dirty="0"/>
                        <a:t>(n)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90270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3832B20-1721-4B45-B9B7-6614EB855C02}"/>
              </a:ext>
            </a:extLst>
          </p:cNvPr>
          <p:cNvSpPr txBox="1"/>
          <p:nvPr/>
        </p:nvSpPr>
        <p:spPr>
          <a:xfrm>
            <a:off x="652669" y="3327981"/>
            <a:ext cx="1033338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You (inf.) like = </a:t>
            </a:r>
            <a:r>
              <a:rPr lang="en-US" sz="2000" b="1" dirty="0" err="1"/>
              <a:t>Te</a:t>
            </a:r>
            <a:r>
              <a:rPr lang="en-US" sz="2000" b="1" dirty="0"/>
              <a:t> </a:t>
            </a:r>
            <a:r>
              <a:rPr lang="en-US" sz="2000" b="1" dirty="0" err="1"/>
              <a:t>gusta</a:t>
            </a:r>
            <a:r>
              <a:rPr lang="en-US" sz="2000" b="1" dirty="0"/>
              <a:t>(n)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He/she likes = Le </a:t>
            </a:r>
            <a:r>
              <a:rPr lang="en-US" sz="2000" b="1" dirty="0" err="1"/>
              <a:t>gusta</a:t>
            </a:r>
            <a:r>
              <a:rPr lang="en-US" sz="2000" b="1" dirty="0"/>
              <a:t>(n)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We like = Nos </a:t>
            </a:r>
            <a:r>
              <a:rPr lang="en-US" sz="2000" b="1" dirty="0" err="1"/>
              <a:t>gusta</a:t>
            </a:r>
            <a:r>
              <a:rPr lang="en-US" sz="2000" b="1" dirty="0"/>
              <a:t>(n)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You all (inf) like= </a:t>
            </a:r>
            <a:r>
              <a:rPr lang="en-US" sz="2000" b="1" dirty="0" err="1"/>
              <a:t>Os</a:t>
            </a:r>
            <a:r>
              <a:rPr lang="en-US" sz="2000" b="1" dirty="0"/>
              <a:t> </a:t>
            </a:r>
            <a:r>
              <a:rPr lang="en-US" sz="2000" b="1" dirty="0" err="1"/>
              <a:t>gusta</a:t>
            </a:r>
            <a:r>
              <a:rPr lang="en-US" sz="2000" b="1" dirty="0"/>
              <a:t>(n)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They like = Les </a:t>
            </a:r>
            <a:r>
              <a:rPr lang="en-US" sz="2000" b="1" dirty="0" err="1"/>
              <a:t>gusta</a:t>
            </a:r>
            <a:r>
              <a:rPr lang="en-US" sz="2000" b="1" dirty="0"/>
              <a:t>(n)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You all (for) like= Les </a:t>
            </a:r>
            <a:r>
              <a:rPr lang="en-US" sz="2000" b="1" dirty="0" err="1"/>
              <a:t>gusta</a:t>
            </a:r>
            <a:r>
              <a:rPr lang="en-US" sz="2000" b="1" dirty="0"/>
              <a:t>(n)</a:t>
            </a:r>
          </a:p>
          <a:p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She likes Chipotle.  =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 like school. =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They like hockey.=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He likes tamales. =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25654F-EBB1-417B-BC0F-794646D87BB6}"/>
              </a:ext>
            </a:extLst>
          </p:cNvPr>
          <p:cNvSpPr txBox="1"/>
          <p:nvPr/>
        </p:nvSpPr>
        <p:spPr>
          <a:xfrm>
            <a:off x="3339547" y="5418224"/>
            <a:ext cx="306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Le </a:t>
            </a:r>
            <a:r>
              <a:rPr lang="en-US" b="1" dirty="0" err="1">
                <a:solidFill>
                  <a:srgbClr val="00B050"/>
                </a:solidFill>
              </a:rPr>
              <a:t>gusta</a:t>
            </a:r>
            <a:r>
              <a:rPr lang="en-US" b="1" dirty="0">
                <a:solidFill>
                  <a:srgbClr val="00B050"/>
                </a:solidFill>
              </a:rPr>
              <a:t> Chipotle</a:t>
            </a:r>
            <a:r>
              <a:rPr lang="en-US" dirty="0"/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6DE22D9-B099-444B-8E89-78A9C00DF1E2}"/>
              </a:ext>
            </a:extLst>
          </p:cNvPr>
          <p:cNvSpPr txBox="1"/>
          <p:nvPr/>
        </p:nvSpPr>
        <p:spPr>
          <a:xfrm>
            <a:off x="3034748" y="5684203"/>
            <a:ext cx="306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Nos </a:t>
            </a:r>
            <a:r>
              <a:rPr lang="en-US" b="1" dirty="0" err="1">
                <a:solidFill>
                  <a:srgbClr val="00B050"/>
                </a:solidFill>
              </a:rPr>
              <a:t>gusta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b="1" dirty="0" err="1">
                <a:solidFill>
                  <a:srgbClr val="00B050"/>
                </a:solidFill>
              </a:rPr>
              <a:t>escuela</a:t>
            </a:r>
            <a:r>
              <a:rPr lang="en-US" dirty="0"/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7E4DEA8-F0BD-4FD0-8683-E1FBE7FA0F0B}"/>
              </a:ext>
            </a:extLst>
          </p:cNvPr>
          <p:cNvSpPr txBox="1"/>
          <p:nvPr/>
        </p:nvSpPr>
        <p:spPr>
          <a:xfrm>
            <a:off x="3034748" y="5942466"/>
            <a:ext cx="306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Les </a:t>
            </a:r>
            <a:r>
              <a:rPr lang="en-US" b="1" dirty="0" err="1">
                <a:solidFill>
                  <a:srgbClr val="00B050"/>
                </a:solidFill>
              </a:rPr>
              <a:t>gusta</a:t>
            </a:r>
            <a:r>
              <a:rPr lang="en-US" b="1" dirty="0">
                <a:solidFill>
                  <a:srgbClr val="00B050"/>
                </a:solidFill>
              </a:rPr>
              <a:t> hockey</a:t>
            </a:r>
            <a:r>
              <a:rPr lang="en-US" dirty="0"/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A6D6617-28FC-432C-8E46-687A33B182E9}"/>
              </a:ext>
            </a:extLst>
          </p:cNvPr>
          <p:cNvSpPr txBox="1"/>
          <p:nvPr/>
        </p:nvSpPr>
        <p:spPr>
          <a:xfrm>
            <a:off x="3115918" y="6251858"/>
            <a:ext cx="306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Le </a:t>
            </a:r>
            <a:r>
              <a:rPr lang="en-US" b="1" dirty="0" err="1">
                <a:solidFill>
                  <a:srgbClr val="00B050"/>
                </a:solidFill>
              </a:rPr>
              <a:t>gustan</a:t>
            </a:r>
            <a:r>
              <a:rPr lang="en-US" b="1" dirty="0">
                <a:solidFill>
                  <a:srgbClr val="00B050"/>
                </a:solidFill>
              </a:rPr>
              <a:t> tamales.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405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306C3-C9F2-490A-94E8-7BA216915D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69487" cy="1325563"/>
          </a:xfrm>
        </p:spPr>
        <p:txBody>
          <a:bodyPr/>
          <a:lstStyle/>
          <a:p>
            <a:r>
              <a:rPr lang="en-US" b="1" dirty="0"/>
              <a:t>Saying Specifically WHO likes/doesn’t like something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C11813-3AD6-4879-804B-B6197F714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414808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have to put an “a” before the person’s name. </a:t>
            </a:r>
          </a:p>
          <a:p>
            <a:r>
              <a:rPr lang="en-US" dirty="0"/>
              <a:t>Jamie likes McDonald’s. </a:t>
            </a:r>
            <a:r>
              <a:rPr lang="en-US" dirty="0">
                <a:sym typeface="Wingdings" panose="05000000000000000000" pitchFamily="2" charset="2"/>
              </a:rPr>
              <a:t> A Jaime le </a:t>
            </a:r>
            <a:r>
              <a:rPr lang="en-US" dirty="0" err="1">
                <a:sym typeface="Wingdings" panose="05000000000000000000" pitchFamily="2" charset="2"/>
              </a:rPr>
              <a:t>gusta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Mcdonald’s</a:t>
            </a:r>
            <a:r>
              <a:rPr lang="en-US" dirty="0">
                <a:sym typeface="Wingdings" panose="05000000000000000000" pitchFamily="2" charset="2"/>
              </a:rPr>
              <a:t>. </a:t>
            </a:r>
          </a:p>
          <a:p>
            <a:r>
              <a:rPr lang="en-US" dirty="0">
                <a:sym typeface="Wingdings" panose="05000000000000000000" pitchFamily="2" charset="2"/>
              </a:rPr>
              <a:t>Dora and Diego like to help.  A Dora y a Diego les </a:t>
            </a:r>
            <a:r>
              <a:rPr lang="en-US" dirty="0" err="1">
                <a:sym typeface="Wingdings" panose="05000000000000000000" pitchFamily="2" charset="2"/>
              </a:rPr>
              <a:t>gusta</a:t>
            </a:r>
            <a:r>
              <a:rPr lang="en-US" dirty="0">
                <a:sym typeface="Wingdings" panose="05000000000000000000" pitchFamily="2" charset="2"/>
              </a:rPr>
              <a:t> </a:t>
            </a:r>
            <a:r>
              <a:rPr lang="en-US" dirty="0" err="1">
                <a:sym typeface="Wingdings" panose="05000000000000000000" pitchFamily="2" charset="2"/>
              </a:rPr>
              <a:t>ayudar</a:t>
            </a:r>
            <a:r>
              <a:rPr lang="en-US" dirty="0">
                <a:sym typeface="Wingdings" panose="05000000000000000000" pitchFamily="2" charset="2"/>
              </a:rPr>
              <a:t>.</a:t>
            </a:r>
          </a:p>
          <a:p>
            <a:r>
              <a:rPr lang="en-US" dirty="0">
                <a:sym typeface="Wingdings" panose="05000000000000000000" pitchFamily="2" charset="2"/>
              </a:rPr>
              <a:t>The “a” has no meaning in English.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You also have to put an “a” before the subject pronouns too. </a:t>
            </a:r>
          </a:p>
          <a:p>
            <a:r>
              <a:rPr lang="en-US" dirty="0">
                <a:sym typeface="Wingdings" panose="05000000000000000000" pitchFamily="2" charset="2"/>
              </a:rPr>
              <a:t>A </a:t>
            </a:r>
            <a:r>
              <a:rPr lang="en-US" dirty="0" err="1">
                <a:sym typeface="Wingdings" panose="05000000000000000000" pitchFamily="2" charset="2"/>
              </a:rPr>
              <a:t>nosotros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r>
              <a:rPr lang="en-US" dirty="0">
                <a:sym typeface="Wingdings" panose="05000000000000000000" pitchFamily="2" charset="2"/>
              </a:rPr>
              <a:t>You cannot say “a </a:t>
            </a:r>
            <a:r>
              <a:rPr lang="en-US" dirty="0" err="1">
                <a:sym typeface="Wingdings" panose="05000000000000000000" pitchFamily="2" charset="2"/>
              </a:rPr>
              <a:t>yo</a:t>
            </a:r>
            <a:r>
              <a:rPr lang="en-US" dirty="0">
                <a:sym typeface="Wingdings" panose="05000000000000000000" pitchFamily="2" charset="2"/>
              </a:rPr>
              <a:t>” instead we say “a </a:t>
            </a:r>
            <a:r>
              <a:rPr lang="en-US" dirty="0" err="1">
                <a:sym typeface="Wingdings" panose="05000000000000000000" pitchFamily="2" charset="2"/>
              </a:rPr>
              <a:t>mí</a:t>
            </a:r>
            <a:r>
              <a:rPr lang="en-US" dirty="0">
                <a:sym typeface="Wingdings" panose="05000000000000000000" pitchFamily="2" charset="2"/>
              </a:rPr>
              <a:t>” </a:t>
            </a:r>
          </a:p>
          <a:p>
            <a:r>
              <a:rPr lang="en-US" dirty="0">
                <a:sym typeface="Wingdings" panose="05000000000000000000" pitchFamily="2" charset="2"/>
              </a:rPr>
              <a:t>You cannot say “a </a:t>
            </a:r>
            <a:r>
              <a:rPr lang="en-US" dirty="0" err="1">
                <a:sym typeface="Wingdings" panose="05000000000000000000" pitchFamily="2" charset="2"/>
              </a:rPr>
              <a:t>tú</a:t>
            </a:r>
            <a:r>
              <a:rPr lang="en-US" dirty="0">
                <a:sym typeface="Wingdings" panose="05000000000000000000" pitchFamily="2" charset="2"/>
              </a:rPr>
              <a:t>” instead we say “a </a:t>
            </a:r>
            <a:r>
              <a:rPr lang="en-US" dirty="0" err="1">
                <a:sym typeface="Wingdings" panose="05000000000000000000" pitchFamily="2" charset="2"/>
              </a:rPr>
              <a:t>ti</a:t>
            </a:r>
            <a:r>
              <a:rPr lang="en-US" dirty="0">
                <a:sym typeface="Wingdings" panose="05000000000000000000" pitchFamily="2" charset="2"/>
              </a:rPr>
              <a:t>” </a:t>
            </a:r>
          </a:p>
          <a:p>
            <a:r>
              <a:rPr lang="en-US" dirty="0">
                <a:sym typeface="Wingdings" panose="05000000000000000000" pitchFamily="2" charset="2"/>
              </a:rPr>
              <a:t>You really only say these things when you need to say a specific name like Nicole or Javier, for example, to clarify who’s doing the liking.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99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25571-6478-4662-A690-8101E49D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/>
              <a:t>Goals of the Lesson: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AC14C-41BD-49FE-AC11-DB2AAAA821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I will be able to…</a:t>
            </a:r>
          </a:p>
          <a:p>
            <a:r>
              <a:rPr lang="en-US" dirty="0"/>
              <a:t>Say what I like &amp; like to do. </a:t>
            </a:r>
            <a:r>
              <a:rPr lang="en-US" b="1" dirty="0">
                <a:solidFill>
                  <a:srgbClr val="339933"/>
                </a:solidFill>
              </a:rPr>
              <a:t>Me </a:t>
            </a:r>
            <a:r>
              <a:rPr lang="en-US" b="1" dirty="0" err="1">
                <a:solidFill>
                  <a:srgbClr val="339933"/>
                </a:solidFill>
              </a:rPr>
              <a:t>gusta</a:t>
            </a:r>
            <a:r>
              <a:rPr lang="en-US" b="1" dirty="0">
                <a:solidFill>
                  <a:srgbClr val="339933"/>
                </a:solidFill>
              </a:rPr>
              <a:t>(n) … </a:t>
            </a:r>
            <a:endParaRPr lang="en-US" dirty="0"/>
          </a:p>
          <a:p>
            <a:r>
              <a:rPr lang="en-US" dirty="0"/>
              <a:t>Say what I don’t like &amp; don’t like to do. </a:t>
            </a:r>
            <a:r>
              <a:rPr lang="en-US" b="1" dirty="0">
                <a:solidFill>
                  <a:srgbClr val="339933"/>
                </a:solidFill>
              </a:rPr>
              <a:t>No me </a:t>
            </a:r>
            <a:r>
              <a:rPr lang="en-US" b="1" dirty="0" err="1">
                <a:solidFill>
                  <a:srgbClr val="339933"/>
                </a:solidFill>
              </a:rPr>
              <a:t>gusta</a:t>
            </a:r>
            <a:r>
              <a:rPr lang="en-US" b="1" dirty="0">
                <a:solidFill>
                  <a:srgbClr val="339933"/>
                </a:solidFill>
              </a:rPr>
              <a:t>(n) … </a:t>
            </a:r>
            <a:endParaRPr lang="en-US" dirty="0"/>
          </a:p>
          <a:p>
            <a:r>
              <a:rPr lang="en-US" dirty="0"/>
              <a:t>Ask other people about their likes. </a:t>
            </a:r>
            <a:r>
              <a:rPr lang="en-US" b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¿</a:t>
            </a:r>
            <a:r>
              <a:rPr lang="en-US" b="1" dirty="0" err="1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Qué</a:t>
            </a:r>
            <a:r>
              <a:rPr lang="en-US" b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b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b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hacer</a:t>
            </a:r>
            <a:r>
              <a:rPr lang="en-US" b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 / ¿</a:t>
            </a:r>
            <a:r>
              <a:rPr lang="en-US" b="1" dirty="0" err="1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</a:t>
            </a:r>
            <a:r>
              <a:rPr lang="en-US" b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gusta</a:t>
            </a:r>
            <a:r>
              <a:rPr lang="en-US" b="1" dirty="0">
                <a:solidFill>
                  <a:srgbClr val="3399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(n) …?   </a:t>
            </a:r>
            <a:endParaRPr lang="en-US" dirty="0">
              <a:solidFill>
                <a:srgbClr val="339933"/>
              </a:solidFill>
            </a:endParaRPr>
          </a:p>
          <a:p>
            <a:r>
              <a:rPr lang="en-US" dirty="0"/>
              <a:t>Say what specific people like to do.  </a:t>
            </a:r>
            <a:r>
              <a:rPr lang="en-US" b="1" dirty="0">
                <a:solidFill>
                  <a:srgbClr val="339933"/>
                </a:solidFill>
              </a:rPr>
              <a:t>A Jaime le </a:t>
            </a:r>
            <a:r>
              <a:rPr lang="en-US" b="1" dirty="0" err="1">
                <a:solidFill>
                  <a:srgbClr val="339933"/>
                </a:solidFill>
              </a:rPr>
              <a:t>gusta</a:t>
            </a:r>
            <a:r>
              <a:rPr lang="en-US" b="1" dirty="0">
                <a:solidFill>
                  <a:srgbClr val="339933"/>
                </a:solidFill>
              </a:rPr>
              <a:t>(n)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39933"/>
                </a:solidFill>
              </a:rPr>
              <a:t>						  A Nora le </a:t>
            </a:r>
            <a:r>
              <a:rPr lang="en-US" b="1" dirty="0" err="1">
                <a:solidFill>
                  <a:srgbClr val="339933"/>
                </a:solidFill>
              </a:rPr>
              <a:t>gusta</a:t>
            </a:r>
            <a:r>
              <a:rPr lang="en-US" b="1" dirty="0">
                <a:solidFill>
                  <a:srgbClr val="339933"/>
                </a:solidFill>
              </a:rPr>
              <a:t>(n)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339933"/>
                </a:solidFill>
              </a:rPr>
              <a:t>						A Jaime y a Nora les </a:t>
            </a:r>
            <a:r>
              <a:rPr lang="en-US" b="1" dirty="0" err="1">
                <a:solidFill>
                  <a:srgbClr val="339933"/>
                </a:solidFill>
              </a:rPr>
              <a:t>gusta</a:t>
            </a:r>
            <a:r>
              <a:rPr lang="en-US" b="1" dirty="0">
                <a:solidFill>
                  <a:srgbClr val="339933"/>
                </a:solidFill>
              </a:rPr>
              <a:t>(n)</a:t>
            </a:r>
          </a:p>
          <a:p>
            <a:endParaRPr lang="en-US" b="1" dirty="0">
              <a:solidFill>
                <a:srgbClr val="339933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EEB075EB-EAA8-465B-8EAD-DF97658A15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714914" y="4600345"/>
            <a:ext cx="2700130" cy="2700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049326"/>
      </p:ext>
    </p:extLst>
  </p:cSld>
  <p:clrMapOvr>
    <a:masterClrMapping/>
  </p:clrMapOvr>
</p:sld>
</file>

<file path=ppt/theme/theme1.xml><?xml version="1.0" encoding="utf-8"?>
<a:theme xmlns:a="http://schemas.openxmlformats.org/drawingml/2006/main" name="ShapesVTI">
  <a:themeElements>
    <a:clrScheme name="Shapes">
      <a:dk1>
        <a:sysClr val="windowText" lastClr="000000"/>
      </a:dk1>
      <a:lt1>
        <a:sysClr val="window" lastClr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Festival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apesVTI" id="{C78D20FD-A872-4243-8597-B534C62538FF}" vid="{7CAFCCF9-7834-41D6-B6AB-7D225A18A4E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646</Words>
  <Application>Microsoft Office PowerPoint</Application>
  <PresentationFormat>Widescreen</PresentationFormat>
  <Paragraphs>88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ShapesVTI</vt:lpstr>
      <vt:lpstr>Talking about what people like &amp; don’t like</vt:lpstr>
      <vt:lpstr>Goals of the Lesson: </vt:lpstr>
      <vt:lpstr>To say “I like” &amp; “I don’t like”</vt:lpstr>
      <vt:lpstr>Asking about likes/dislikes: </vt:lpstr>
      <vt:lpstr>Talking about what other people like: </vt:lpstr>
      <vt:lpstr>Saying Specifically WHO likes/doesn’t like something…</vt:lpstr>
      <vt:lpstr>Goals of the Lesson: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Talking about what people like &amp; don’t like</dc:title>
  <dc:creator>Roldan, Nicole</dc:creator>
  <cp:lastModifiedBy>Roldan, Nicole</cp:lastModifiedBy>
  <cp:revision>8</cp:revision>
  <dcterms:created xsi:type="dcterms:W3CDTF">2021-01-07T14:20:00Z</dcterms:created>
  <dcterms:modified xsi:type="dcterms:W3CDTF">2021-01-11T16:45:54Z</dcterms:modified>
</cp:coreProperties>
</file>