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8" r:id="rId3"/>
    <p:sldId id="261" r:id="rId4"/>
    <p:sldId id="257" r:id="rId5"/>
    <p:sldId id="263" r:id="rId6"/>
    <p:sldId id="264" r:id="rId7"/>
    <p:sldId id="265" r:id="rId8"/>
    <p:sldId id="266" r:id="rId9"/>
    <p:sldId id="260" r:id="rId10"/>
    <p:sldId id="262"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9D9085-C061-4B4B-AC7A-D8C8B660E1F2}"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5E4D7-E25C-451F-9B85-168C8AFAADBD}" type="slidenum">
              <a:rPr lang="en-US" smtClean="0"/>
              <a:t>‹#›</a:t>
            </a:fld>
            <a:endParaRPr lang="en-US"/>
          </a:p>
        </p:txBody>
      </p:sp>
    </p:spTree>
    <p:extLst>
      <p:ext uri="{BB962C8B-B14F-4D97-AF65-F5344CB8AC3E}">
        <p14:creationId xmlns:p14="http://schemas.microsoft.com/office/powerpoint/2010/main" val="242406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C6502-B28B-4AD1-9727-89E50B5B6587}" type="slidenum">
              <a:rPr lang="en-US" altLang="en-US" smtClean="0"/>
              <a:pPr>
                <a:spcBef>
                  <a:spcPct val="0"/>
                </a:spcBef>
              </a:pPr>
              <a:t>4</a:t>
            </a:fld>
            <a:endParaRPr lang="en-US" altLang="en-US"/>
          </a:p>
        </p:txBody>
      </p:sp>
    </p:spTree>
    <p:extLst>
      <p:ext uri="{BB962C8B-B14F-4D97-AF65-F5344CB8AC3E}">
        <p14:creationId xmlns:p14="http://schemas.microsoft.com/office/powerpoint/2010/main" val="294133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F06EC2-74E4-4986-B9B3-8CF4E83F5C5E}" type="slidenum">
              <a:rPr lang="en-US" altLang="en-US" smtClean="0"/>
              <a:pPr>
                <a:spcBef>
                  <a:spcPct val="0"/>
                </a:spcBef>
              </a:pPr>
              <a:t>5</a:t>
            </a:fld>
            <a:endParaRPr lang="en-US" altLang="en-US"/>
          </a:p>
        </p:txBody>
      </p:sp>
    </p:spTree>
    <p:extLst>
      <p:ext uri="{BB962C8B-B14F-4D97-AF65-F5344CB8AC3E}">
        <p14:creationId xmlns:p14="http://schemas.microsoft.com/office/powerpoint/2010/main" val="104304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CF19BE-B98C-4737-BFE1-4DA0AE660F6A}" type="slidenum">
              <a:rPr lang="en-US" altLang="en-US" smtClean="0"/>
              <a:pPr>
                <a:spcBef>
                  <a:spcPct val="0"/>
                </a:spcBef>
              </a:pPr>
              <a:t>6</a:t>
            </a:fld>
            <a:endParaRPr lang="en-US" altLang="en-US"/>
          </a:p>
        </p:txBody>
      </p:sp>
    </p:spTree>
    <p:extLst>
      <p:ext uri="{BB962C8B-B14F-4D97-AF65-F5344CB8AC3E}">
        <p14:creationId xmlns:p14="http://schemas.microsoft.com/office/powerpoint/2010/main" val="285420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C41E05-632C-41B2-B426-96CE179616F2}" type="slidenum">
              <a:rPr lang="en-US" altLang="en-US" smtClean="0"/>
              <a:pPr>
                <a:spcBef>
                  <a:spcPct val="0"/>
                </a:spcBef>
              </a:pPr>
              <a:t>7</a:t>
            </a:fld>
            <a:endParaRPr lang="en-US" altLang="en-US"/>
          </a:p>
        </p:txBody>
      </p:sp>
    </p:spTree>
    <p:extLst>
      <p:ext uri="{BB962C8B-B14F-4D97-AF65-F5344CB8AC3E}">
        <p14:creationId xmlns:p14="http://schemas.microsoft.com/office/powerpoint/2010/main" val="3761899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D6AAD8-E3A8-468E-B63A-3A120721F653}" type="slidenum">
              <a:rPr lang="en-US" altLang="en-US" smtClean="0"/>
              <a:pPr>
                <a:spcBef>
                  <a:spcPct val="0"/>
                </a:spcBef>
              </a:pPr>
              <a:t>9</a:t>
            </a:fld>
            <a:endParaRPr lang="en-US" altLang="en-US"/>
          </a:p>
        </p:txBody>
      </p:sp>
    </p:spTree>
    <p:extLst>
      <p:ext uri="{BB962C8B-B14F-4D97-AF65-F5344CB8AC3E}">
        <p14:creationId xmlns:p14="http://schemas.microsoft.com/office/powerpoint/2010/main" val="29981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D0D51D-77D6-4E27-976B-7BCC8F331400}" type="slidenum">
              <a:rPr lang="en-US" altLang="en-US" smtClean="0"/>
              <a:pPr>
                <a:spcBef>
                  <a:spcPct val="0"/>
                </a:spcBef>
              </a:pPr>
              <a:t>10</a:t>
            </a:fld>
            <a:endParaRPr lang="en-US" altLang="en-US"/>
          </a:p>
        </p:txBody>
      </p:sp>
    </p:spTree>
    <p:extLst>
      <p:ext uri="{BB962C8B-B14F-4D97-AF65-F5344CB8AC3E}">
        <p14:creationId xmlns:p14="http://schemas.microsoft.com/office/powerpoint/2010/main" val="285889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0ECDC6-C16B-4FE9-A3C1-8AA06F04FC5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255635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CDC6-C16B-4FE9-A3C1-8AA06F04FC5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111495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CDC6-C16B-4FE9-A3C1-8AA06F04FC5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403746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CDC6-C16B-4FE9-A3C1-8AA06F04FC5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40689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0ECDC6-C16B-4FE9-A3C1-8AA06F04FC57}"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9895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0ECDC6-C16B-4FE9-A3C1-8AA06F04FC5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268912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0ECDC6-C16B-4FE9-A3C1-8AA06F04FC57}"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2752714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0ECDC6-C16B-4FE9-A3C1-8AA06F04FC57}" type="datetimeFigureOut">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393798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ECDC6-C16B-4FE9-A3C1-8AA06F04FC57}" type="datetimeFigureOut">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110279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0ECDC6-C16B-4FE9-A3C1-8AA06F04FC5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129708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0ECDC6-C16B-4FE9-A3C1-8AA06F04FC57}"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7EE83-73B1-4DF3-A395-48EDE41260DB}" type="slidenum">
              <a:rPr lang="en-US" smtClean="0"/>
              <a:t>‹#›</a:t>
            </a:fld>
            <a:endParaRPr lang="en-US"/>
          </a:p>
        </p:txBody>
      </p:sp>
    </p:spTree>
    <p:extLst>
      <p:ext uri="{BB962C8B-B14F-4D97-AF65-F5344CB8AC3E}">
        <p14:creationId xmlns:p14="http://schemas.microsoft.com/office/powerpoint/2010/main" val="15822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ECDC6-C16B-4FE9-A3C1-8AA06F04FC57}" type="datetimeFigureOut">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7EE83-73B1-4DF3-A395-48EDE41260DB}" type="slidenum">
              <a:rPr lang="en-US" smtClean="0"/>
              <a:t>‹#›</a:t>
            </a:fld>
            <a:endParaRPr lang="en-US"/>
          </a:p>
        </p:txBody>
      </p:sp>
    </p:spTree>
    <p:extLst>
      <p:ext uri="{BB962C8B-B14F-4D97-AF65-F5344CB8AC3E}">
        <p14:creationId xmlns:p14="http://schemas.microsoft.com/office/powerpoint/2010/main" val="237375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Nw1H8aIhKNk" TargetMode="External"/><Relationship Id="rId2" Type="http://schemas.openxmlformats.org/officeDocument/2006/relationships/hyperlink" Target="https://quizlet.com/545302996/where-are-the-spanish-speaking-countries-located-flash-cards/" TargetMode="External"/><Relationship Id="rId1" Type="http://schemas.openxmlformats.org/officeDocument/2006/relationships/slideLayout" Target="../slideLayouts/slideLayout2.xml"/><Relationship Id="rId4" Type="http://schemas.openxmlformats.org/officeDocument/2006/relationships/hyperlink" Target="https://www.youtube.com/watch?v=fAupLjNTae0&amp;t=21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heguardian.com/us-news/2015/jun/29/us-second-biggest-spanish-speaking-country" TargetMode="External"/><Relationship Id="rId2" Type="http://schemas.openxmlformats.org/officeDocument/2006/relationships/hyperlink" Target="https://www.babbel.com/en/magazine/the-10-most-spoken-languages-in-the-world" TargetMode="External"/><Relationship Id="rId1" Type="http://schemas.openxmlformats.org/officeDocument/2006/relationships/slideLayout" Target="../slideLayouts/slideLayout2.xml"/><Relationship Id="rId4" Type="http://schemas.openxmlformats.org/officeDocument/2006/relationships/hyperlink" Target="https://www.babbel.com/en/magazine/how-many-people-speak-spanish-and-where-is-it-spoken#:~:text=There%20are%20many%20Spanish%20speaking,%2C%20Nicaragua%2C%20Panama%2C%20Paraguay%2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Spanish-Speaking Countries</a:t>
            </a:r>
          </a:p>
        </p:txBody>
      </p:sp>
      <p:sp>
        <p:nvSpPr>
          <p:cNvPr id="3" name="Subtitle 2"/>
          <p:cNvSpPr>
            <a:spLocks noGrp="1"/>
          </p:cNvSpPr>
          <p:nvPr>
            <p:ph type="subTitle" idx="1"/>
          </p:nvPr>
        </p:nvSpPr>
        <p:spPr/>
        <p:txBody>
          <a:bodyPr/>
          <a:lstStyle/>
          <a:p>
            <a:r>
              <a:rPr lang="en-US" dirty="0" err="1"/>
              <a:t>Señora</a:t>
            </a:r>
            <a:r>
              <a:rPr lang="en-US" dirty="0"/>
              <a:t> Roldan</a:t>
            </a:r>
          </a:p>
        </p:txBody>
      </p:sp>
    </p:spTree>
    <p:extLst>
      <p:ext uri="{BB962C8B-B14F-4D97-AF65-F5344CB8AC3E}">
        <p14:creationId xmlns:p14="http://schemas.microsoft.com/office/powerpoint/2010/main" val="3098686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826C-327F-444B-B74D-D7EBCFFA8650}"/>
              </a:ext>
            </a:extLst>
          </p:cNvPr>
          <p:cNvSpPr>
            <a:spLocks noGrp="1"/>
          </p:cNvSpPr>
          <p:nvPr>
            <p:ph type="title"/>
          </p:nvPr>
        </p:nvSpPr>
        <p:spPr>
          <a:xfrm>
            <a:off x="1981200" y="152400"/>
            <a:ext cx="8229600" cy="1251062"/>
          </a:xfrm>
        </p:spPr>
        <p:txBody>
          <a:bodyPr/>
          <a:lstStyle/>
          <a:p>
            <a:pPr>
              <a:defRPr/>
            </a:pPr>
            <a:r>
              <a:rPr lang="en-US" dirty="0">
                <a:solidFill>
                  <a:schemeClr val="accent1">
                    <a:satMod val="150000"/>
                  </a:schemeClr>
                </a:solidFill>
              </a:rPr>
              <a:t>To help you remember the order</a:t>
            </a:r>
          </a:p>
        </p:txBody>
      </p:sp>
      <p:sp>
        <p:nvSpPr>
          <p:cNvPr id="50179" name="Content Placeholder 3"/>
          <p:cNvSpPr>
            <a:spLocks noGrp="1"/>
          </p:cNvSpPr>
          <p:nvPr>
            <p:ph sz="half" idx="1"/>
          </p:nvPr>
        </p:nvSpPr>
        <p:spPr>
          <a:xfrm>
            <a:off x="1981200" y="1773239"/>
            <a:ext cx="5105400" cy="4624387"/>
          </a:xfrm>
        </p:spPr>
        <p:txBody>
          <a:bodyPr/>
          <a:lstStyle/>
          <a:p>
            <a:pPr eaLnBrk="1" hangingPunct="1"/>
            <a:r>
              <a:rPr lang="en-US" altLang="en-US" dirty="0"/>
              <a:t>Very			Venezuela</a:t>
            </a:r>
          </a:p>
          <a:p>
            <a:pPr eaLnBrk="1" hangingPunct="1"/>
            <a:r>
              <a:rPr lang="en-US" altLang="en-US" dirty="0"/>
              <a:t>Crazy		Colombia</a:t>
            </a:r>
          </a:p>
          <a:p>
            <a:pPr eaLnBrk="1" hangingPunct="1"/>
            <a:r>
              <a:rPr lang="en-US" altLang="en-US" dirty="0"/>
              <a:t>Eaters		Ecuador</a:t>
            </a:r>
          </a:p>
          <a:p>
            <a:pPr eaLnBrk="1" hangingPunct="1"/>
            <a:r>
              <a:rPr lang="en-US" altLang="en-US" dirty="0"/>
              <a:t>Put			Peru</a:t>
            </a:r>
          </a:p>
          <a:p>
            <a:pPr eaLnBrk="1" hangingPunct="1"/>
            <a:r>
              <a:rPr lang="en-US" altLang="en-US" dirty="0"/>
              <a:t>Chilies		Chile</a:t>
            </a:r>
          </a:p>
          <a:p>
            <a:pPr eaLnBrk="1" hangingPunct="1"/>
            <a:r>
              <a:rPr lang="en-US" altLang="en-US" dirty="0"/>
              <a:t>(and) Apples	Argentina</a:t>
            </a:r>
          </a:p>
          <a:p>
            <a:pPr eaLnBrk="1" hangingPunct="1"/>
            <a:r>
              <a:rPr lang="en-US" altLang="en-US" dirty="0"/>
              <a:t>Under		Uruguay</a:t>
            </a:r>
          </a:p>
          <a:p>
            <a:pPr eaLnBrk="1" hangingPunct="1"/>
            <a:r>
              <a:rPr lang="en-US" altLang="en-US" dirty="0"/>
              <a:t>Peppery		Paraguay</a:t>
            </a:r>
          </a:p>
          <a:p>
            <a:pPr eaLnBrk="1" hangingPunct="1"/>
            <a:r>
              <a:rPr lang="en-US" altLang="en-US" dirty="0"/>
              <a:t>Burritos		Bolivia</a:t>
            </a:r>
          </a:p>
        </p:txBody>
      </p:sp>
      <p:pic>
        <p:nvPicPr>
          <p:cNvPr id="50180" name="Content Placeholder 5" descr="South america outline map.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519864" y="1773239"/>
            <a:ext cx="3343275" cy="4624387"/>
          </a:xfrm>
        </p:spPr>
      </p:pic>
      <p:sp>
        <p:nvSpPr>
          <p:cNvPr id="50181" name="TextBox 12"/>
          <p:cNvSpPr txBox="1">
            <a:spLocks noChangeArrowheads="1"/>
          </p:cNvSpPr>
          <p:nvPr/>
        </p:nvSpPr>
        <p:spPr bwMode="auto">
          <a:xfrm>
            <a:off x="7924800" y="1905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1</a:t>
            </a:r>
          </a:p>
        </p:txBody>
      </p:sp>
      <p:sp>
        <p:nvSpPr>
          <p:cNvPr id="50182" name="TextBox 13"/>
          <p:cNvSpPr txBox="1">
            <a:spLocks noChangeArrowheads="1"/>
          </p:cNvSpPr>
          <p:nvPr/>
        </p:nvSpPr>
        <p:spPr bwMode="auto">
          <a:xfrm>
            <a:off x="7391400" y="21336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2</a:t>
            </a:r>
          </a:p>
        </p:txBody>
      </p:sp>
      <p:sp>
        <p:nvSpPr>
          <p:cNvPr id="50183" name="TextBox 14"/>
          <p:cNvSpPr txBox="1">
            <a:spLocks noChangeArrowheads="1"/>
          </p:cNvSpPr>
          <p:nvPr/>
        </p:nvSpPr>
        <p:spPr bwMode="auto">
          <a:xfrm>
            <a:off x="7162800" y="23622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3</a:t>
            </a:r>
          </a:p>
        </p:txBody>
      </p:sp>
      <p:sp>
        <p:nvSpPr>
          <p:cNvPr id="50184" name="TextBox 15"/>
          <p:cNvSpPr txBox="1">
            <a:spLocks noChangeArrowheads="1"/>
          </p:cNvSpPr>
          <p:nvPr/>
        </p:nvSpPr>
        <p:spPr bwMode="auto">
          <a:xfrm>
            <a:off x="7315200" y="28194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4</a:t>
            </a:r>
          </a:p>
        </p:txBody>
      </p:sp>
      <p:sp>
        <p:nvSpPr>
          <p:cNvPr id="50185" name="TextBox 16"/>
          <p:cNvSpPr txBox="1">
            <a:spLocks noChangeArrowheads="1"/>
          </p:cNvSpPr>
          <p:nvPr/>
        </p:nvSpPr>
        <p:spPr bwMode="auto">
          <a:xfrm>
            <a:off x="7391400" y="3810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5</a:t>
            </a:r>
          </a:p>
        </p:txBody>
      </p:sp>
      <p:sp>
        <p:nvSpPr>
          <p:cNvPr id="50186" name="TextBox 17"/>
          <p:cNvSpPr txBox="1">
            <a:spLocks noChangeArrowheads="1"/>
          </p:cNvSpPr>
          <p:nvPr/>
        </p:nvSpPr>
        <p:spPr bwMode="auto">
          <a:xfrm>
            <a:off x="8001000" y="42672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6</a:t>
            </a:r>
          </a:p>
        </p:txBody>
      </p:sp>
      <p:sp>
        <p:nvSpPr>
          <p:cNvPr id="50187" name="TextBox 18"/>
          <p:cNvSpPr txBox="1">
            <a:spLocks noChangeArrowheads="1"/>
          </p:cNvSpPr>
          <p:nvPr/>
        </p:nvSpPr>
        <p:spPr bwMode="auto">
          <a:xfrm>
            <a:off x="8458200" y="4278314"/>
            <a:ext cx="38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7</a:t>
            </a:r>
          </a:p>
        </p:txBody>
      </p:sp>
      <p:sp>
        <p:nvSpPr>
          <p:cNvPr id="50188" name="TextBox 19"/>
          <p:cNvSpPr txBox="1">
            <a:spLocks noChangeArrowheads="1"/>
          </p:cNvSpPr>
          <p:nvPr/>
        </p:nvSpPr>
        <p:spPr bwMode="auto">
          <a:xfrm>
            <a:off x="8229600" y="36576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8</a:t>
            </a:r>
          </a:p>
        </p:txBody>
      </p:sp>
      <p:sp>
        <p:nvSpPr>
          <p:cNvPr id="50189" name="TextBox 20"/>
          <p:cNvSpPr txBox="1">
            <a:spLocks noChangeArrowheads="1"/>
          </p:cNvSpPr>
          <p:nvPr/>
        </p:nvSpPr>
        <p:spPr bwMode="auto">
          <a:xfrm>
            <a:off x="7848600" y="32766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solidFill>
                  <a:srgbClr val="FFC000"/>
                </a:solidFill>
              </a:rPr>
              <a:t>9</a:t>
            </a:r>
          </a:p>
        </p:txBody>
      </p:sp>
      <p:cxnSp>
        <p:nvCxnSpPr>
          <p:cNvPr id="23" name="Straight Connector 22">
            <a:extLst>
              <a:ext uri="{FF2B5EF4-FFF2-40B4-BE49-F238E27FC236}">
                <a16:creationId xmlns:a16="http://schemas.microsoft.com/office/drawing/2014/main" id="{188E4D44-8160-498C-A6FE-7A1E38A04630}"/>
              </a:ext>
            </a:extLst>
          </p:cNvPr>
          <p:cNvCxnSpPr/>
          <p:nvPr/>
        </p:nvCxnSpPr>
        <p:spPr>
          <a:xfrm flipV="1">
            <a:off x="7621588" y="3886200"/>
            <a:ext cx="227012" cy="1539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95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3340-5D8D-48D4-9CB3-857343742772}"/>
              </a:ext>
            </a:extLst>
          </p:cNvPr>
          <p:cNvSpPr>
            <a:spLocks noGrp="1"/>
          </p:cNvSpPr>
          <p:nvPr>
            <p:ph type="title"/>
          </p:nvPr>
        </p:nvSpPr>
        <p:spPr/>
        <p:txBody>
          <a:bodyPr/>
          <a:lstStyle/>
          <a:p>
            <a:pPr>
              <a:defRPr/>
            </a:pPr>
            <a:r>
              <a:rPr lang="en-US" dirty="0"/>
              <a:t>To help you remember the order:</a:t>
            </a:r>
          </a:p>
        </p:txBody>
      </p:sp>
      <p:sp>
        <p:nvSpPr>
          <p:cNvPr id="58371" name="Content Placeholder 2"/>
          <p:cNvSpPr>
            <a:spLocks noGrp="1"/>
          </p:cNvSpPr>
          <p:nvPr>
            <p:ph sz="half" idx="2"/>
          </p:nvPr>
        </p:nvSpPr>
        <p:spPr>
          <a:xfrm>
            <a:off x="1981200" y="2449514"/>
            <a:ext cx="4040188" cy="3951287"/>
          </a:xfrm>
        </p:spPr>
        <p:txBody>
          <a:bodyPr/>
          <a:lstStyle/>
          <a:p>
            <a:r>
              <a:rPr lang="en-US" altLang="en-US" sz="4400"/>
              <a:t>Can’t/Can</a:t>
            </a:r>
          </a:p>
          <a:p>
            <a:r>
              <a:rPr lang="en-US" altLang="en-US" sz="4400"/>
              <a:t>Do</a:t>
            </a:r>
          </a:p>
          <a:p>
            <a:r>
              <a:rPr lang="en-US" altLang="en-US" sz="4400"/>
              <a:t>Push-ups</a:t>
            </a:r>
          </a:p>
        </p:txBody>
      </p:sp>
      <p:sp>
        <p:nvSpPr>
          <p:cNvPr id="58372" name="Content Placeholder 5"/>
          <p:cNvSpPr>
            <a:spLocks noGrp="1"/>
          </p:cNvSpPr>
          <p:nvPr>
            <p:ph sz="quarter" idx="4"/>
          </p:nvPr>
        </p:nvSpPr>
        <p:spPr>
          <a:xfrm>
            <a:off x="6169026" y="2449514"/>
            <a:ext cx="4041775" cy="3951287"/>
          </a:xfrm>
        </p:spPr>
        <p:txBody>
          <a:bodyPr/>
          <a:lstStyle/>
          <a:p>
            <a:r>
              <a:rPr lang="en-US" altLang="en-US" sz="4400"/>
              <a:t>Cuba </a:t>
            </a:r>
          </a:p>
          <a:p>
            <a:r>
              <a:rPr lang="en-US" altLang="en-US" sz="3600"/>
              <a:t>República Dominicana</a:t>
            </a:r>
          </a:p>
          <a:p>
            <a:r>
              <a:rPr lang="en-US" altLang="en-US" sz="4400"/>
              <a:t>Puerto Rico</a:t>
            </a:r>
          </a:p>
        </p:txBody>
      </p:sp>
    </p:spTree>
    <p:extLst>
      <p:ext uri="{BB962C8B-B14F-4D97-AF65-F5344CB8AC3E}">
        <p14:creationId xmlns:p14="http://schemas.microsoft.com/office/powerpoint/2010/main" val="125887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 would learn in this order</a:t>
            </a:r>
            <a:r>
              <a:rPr lang="en-US" dirty="0"/>
              <a:t>: </a:t>
            </a:r>
            <a:r>
              <a:rPr lang="en-US" sz="3100" dirty="0">
                <a:hlinkClick r:id="rId2"/>
              </a:rPr>
              <a:t>https://quizlet.com/545302996/where-are-the-spanish-speaking-countries-located-flash-cards</a:t>
            </a:r>
            <a:r>
              <a:rPr lang="en-US" dirty="0">
                <a:hlinkClick r:id="rId2"/>
              </a:rPr>
              <a:t>/</a:t>
            </a:r>
            <a:r>
              <a:rPr lang="en-US" dirty="0"/>
              <a:t> </a:t>
            </a: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What country is in Europe?: Spain (</a:t>
            </a:r>
            <a:r>
              <a:rPr lang="en-US" dirty="0" err="1"/>
              <a:t>España</a:t>
            </a:r>
            <a:r>
              <a:rPr lang="en-US" dirty="0"/>
              <a:t>) </a:t>
            </a:r>
          </a:p>
          <a:p>
            <a:pPr marL="514350" indent="-514350">
              <a:buFont typeface="+mj-lt"/>
              <a:buAutoNum type="arabicPeriod"/>
            </a:pPr>
            <a:r>
              <a:rPr lang="en-US" dirty="0"/>
              <a:t>What country is in Africa?: Equatorial Guinea </a:t>
            </a:r>
          </a:p>
          <a:p>
            <a:pPr marL="514350" indent="-514350">
              <a:buFont typeface="+mj-lt"/>
              <a:buAutoNum type="arabicPeriod"/>
            </a:pPr>
            <a:r>
              <a:rPr lang="en-US" dirty="0"/>
              <a:t>What country is in North America?: Mexico</a:t>
            </a:r>
          </a:p>
          <a:p>
            <a:pPr marL="514350" indent="-514350">
              <a:buFont typeface="+mj-lt"/>
              <a:buAutoNum type="arabicPeriod"/>
            </a:pPr>
            <a:r>
              <a:rPr lang="en-US" dirty="0"/>
              <a:t>What countries are in the Caribbean?: </a:t>
            </a:r>
            <a:r>
              <a:rPr lang="en-US" sz="2000" dirty="0"/>
              <a:t>Cuba, Dominican Republic, Puerto Rico</a:t>
            </a:r>
            <a:endParaRPr lang="en-US" dirty="0"/>
          </a:p>
          <a:p>
            <a:pPr marL="514350" indent="-514350">
              <a:buFont typeface="+mj-lt"/>
              <a:buAutoNum type="arabicPeriod"/>
            </a:pPr>
            <a:r>
              <a:rPr lang="en-US" dirty="0"/>
              <a:t>What countries are in Central America: Guatemala, El Salvador, Honduras, Nicaragua, Costa Rica, Panama </a:t>
            </a:r>
          </a:p>
          <a:p>
            <a:pPr marL="0" indent="0">
              <a:buNone/>
            </a:pPr>
            <a:r>
              <a:rPr lang="en-US" dirty="0"/>
              <a:t>(My grandfather eats honey nut cheerios periodically)  </a:t>
            </a:r>
          </a:p>
          <a:p>
            <a:pPr marL="0" indent="0">
              <a:buNone/>
            </a:pPr>
            <a:endParaRPr lang="en-US" dirty="0"/>
          </a:p>
          <a:p>
            <a:pPr marL="0" indent="0">
              <a:buNone/>
            </a:pPr>
            <a:r>
              <a:rPr lang="en-US" dirty="0"/>
              <a:t>6.	The rest are in South America!</a:t>
            </a:r>
          </a:p>
          <a:p>
            <a:pPr marL="0" indent="0">
              <a:buNone/>
            </a:pPr>
            <a:endParaRPr lang="en-US" dirty="0"/>
          </a:p>
          <a:p>
            <a:pPr marL="0" indent="0">
              <a:buNone/>
            </a:pPr>
            <a:r>
              <a:rPr lang="en-US" dirty="0"/>
              <a:t>Here are songs for all the countries and their capitals: </a:t>
            </a:r>
          </a:p>
          <a:p>
            <a:pPr marL="0" indent="0">
              <a:buNone/>
            </a:pPr>
            <a:r>
              <a:rPr lang="en-US" dirty="0"/>
              <a:t>South America: </a:t>
            </a:r>
            <a:r>
              <a:rPr lang="en-US" dirty="0">
                <a:hlinkClick r:id="rId3"/>
              </a:rPr>
              <a:t>https://www.youtube.com/watch?v=Nw1H8aIhKNk</a:t>
            </a:r>
            <a:endParaRPr lang="en-US" dirty="0"/>
          </a:p>
          <a:p>
            <a:pPr marL="0" indent="0">
              <a:buNone/>
            </a:pPr>
            <a:r>
              <a:rPr lang="en-US" dirty="0"/>
              <a:t>Central America/Caribbean: </a:t>
            </a:r>
            <a:r>
              <a:rPr lang="en-US" dirty="0">
                <a:hlinkClick r:id="rId4"/>
              </a:rPr>
              <a:t>https://www.youtube.com/watch?v=fAupLjNTae0&amp;t=21s</a:t>
            </a:r>
            <a:r>
              <a:rPr lang="en-US" dirty="0"/>
              <a:t> </a:t>
            </a:r>
          </a:p>
          <a:p>
            <a:pPr marL="0" indent="0">
              <a:buNone/>
            </a:pPr>
            <a:endParaRPr lang="en-US" dirty="0"/>
          </a:p>
        </p:txBody>
      </p:sp>
    </p:spTree>
    <p:extLst>
      <p:ext uri="{BB962C8B-B14F-4D97-AF65-F5344CB8AC3E}">
        <p14:creationId xmlns:p14="http://schemas.microsoft.com/office/powerpoint/2010/main" val="269543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Spanish-Speaking Countries</a:t>
            </a:r>
          </a:p>
        </p:txBody>
      </p:sp>
      <p:sp>
        <p:nvSpPr>
          <p:cNvPr id="3" name="Content Placeholder 2"/>
          <p:cNvSpPr>
            <a:spLocks noGrp="1"/>
          </p:cNvSpPr>
          <p:nvPr>
            <p:ph idx="1"/>
          </p:nvPr>
        </p:nvSpPr>
        <p:spPr/>
        <p:txBody>
          <a:bodyPr>
            <a:normAutofit fontScale="62500" lnSpcReduction="20000"/>
          </a:bodyPr>
          <a:lstStyle/>
          <a:p>
            <a:r>
              <a:rPr lang="en-US" dirty="0"/>
              <a:t>21 countries (including Puerto Rico) </a:t>
            </a:r>
          </a:p>
          <a:p>
            <a:r>
              <a:rPr lang="en-US" dirty="0"/>
              <a:t>Puerto Rico is a U.S. territory with it’s own governor. </a:t>
            </a:r>
          </a:p>
          <a:p>
            <a:r>
              <a:rPr lang="en-US" dirty="0"/>
              <a:t>Bolivia has 2 capitals (La Paz, Sucre). </a:t>
            </a:r>
          </a:p>
          <a:p>
            <a:r>
              <a:rPr lang="en-US" dirty="0"/>
              <a:t>There are more than 450 million native speakers of Spanish, making it second only to Chinese in terms of the </a:t>
            </a:r>
            <a:r>
              <a:rPr lang="en-US" u="sng" dirty="0">
                <a:hlinkClick r:id="rId2"/>
              </a:rPr>
              <a:t>most spoken languages</a:t>
            </a:r>
            <a:r>
              <a:rPr lang="en-US" dirty="0"/>
              <a:t> in the world. English is just behind Spanish, with approximately 360 million native speakers.  </a:t>
            </a:r>
          </a:p>
          <a:p>
            <a:r>
              <a:rPr lang="en-US" dirty="0"/>
              <a:t>With </a:t>
            </a:r>
            <a:r>
              <a:rPr lang="en-US" u="sng" dirty="0">
                <a:hlinkClick r:id="rId3"/>
              </a:rPr>
              <a:t>121 million</a:t>
            </a:r>
            <a:r>
              <a:rPr lang="en-US" dirty="0"/>
              <a:t> native speakers, Mexico has the largest population of Spanish speakers in the world. Spanish is the official language of Mexico, in addition to many countries in Central and South America. Two of the largest Spanish speaking countries in South America are Colombia (about 46 million Spanish speakers) and Argentina (about 41 million Spanish speakers). Roughly 60 percent of the Latin American population speaks Spanish. Most of the rest of the residents speak Portuguese (around 34 percent), and a small percentage speak other languages, such as French, English and various Mayan languages.</a:t>
            </a:r>
          </a:p>
          <a:p>
            <a:r>
              <a:rPr lang="en-US" dirty="0"/>
              <a:t>You need to know in which part of the world: North America, Central America, South America, Europe, Caribbean Islands, Africa these countries are located in. </a:t>
            </a:r>
          </a:p>
          <a:p>
            <a:r>
              <a:rPr lang="en-US" dirty="0">
                <a:hlinkClick r:id="rId4"/>
              </a:rPr>
              <a:t>https://www.babbel.com/en/magazine/how-many-people-speak-spanish-and-where-is-it-spoken#:~:text=There%20are%20many%20Spanish%20speaking,%2C%20Nicaragua%2C%20Panama%2C%20Paraguay%2C</a:t>
            </a:r>
            <a:r>
              <a:rPr lang="en-US" dirty="0"/>
              <a:t> </a:t>
            </a:r>
          </a:p>
          <a:p>
            <a:endParaRPr lang="en-US" dirty="0"/>
          </a:p>
        </p:txBody>
      </p:sp>
    </p:spTree>
    <p:extLst>
      <p:ext uri="{BB962C8B-B14F-4D97-AF65-F5344CB8AC3E}">
        <p14:creationId xmlns:p14="http://schemas.microsoft.com/office/powerpoint/2010/main" val="161860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B265-3ED9-4D84-A74B-A0BD70EDF53F}"/>
              </a:ext>
            </a:extLst>
          </p:cNvPr>
          <p:cNvSpPr>
            <a:spLocks noGrp="1"/>
          </p:cNvSpPr>
          <p:nvPr>
            <p:ph type="title"/>
          </p:nvPr>
        </p:nvSpPr>
        <p:spPr/>
        <p:txBody>
          <a:bodyPr/>
          <a:lstStyle/>
          <a:p>
            <a:pPr>
              <a:defRPr/>
            </a:pPr>
            <a:r>
              <a:rPr lang="en-US" dirty="0"/>
              <a:t>2 Capitals of Bolivia:</a:t>
            </a:r>
          </a:p>
        </p:txBody>
      </p:sp>
      <p:sp>
        <p:nvSpPr>
          <p:cNvPr id="3" name="Content Placeholder 2">
            <a:extLst>
              <a:ext uri="{FF2B5EF4-FFF2-40B4-BE49-F238E27FC236}">
                <a16:creationId xmlns:a16="http://schemas.microsoft.com/office/drawing/2014/main" id="{7DA308A0-919E-46D0-A61E-10B41882F42A}"/>
              </a:ext>
            </a:extLst>
          </p:cNvPr>
          <p:cNvSpPr>
            <a:spLocks noGrp="1"/>
          </p:cNvSpPr>
          <p:nvPr>
            <p:ph idx="1"/>
          </p:nvPr>
        </p:nvSpPr>
        <p:spPr/>
        <p:txBody>
          <a:bodyPr/>
          <a:lstStyle/>
          <a:p>
            <a:pPr>
              <a:defRPr/>
            </a:pPr>
            <a:r>
              <a:rPr lang="en-US" dirty="0"/>
              <a:t>Independence from Spain in 1825. (since 1524)</a:t>
            </a:r>
          </a:p>
          <a:p>
            <a:pPr lvl="1">
              <a:defRPr/>
            </a:pPr>
            <a:r>
              <a:rPr lang="en-US" dirty="0"/>
              <a:t>Sucre- silver mines </a:t>
            </a:r>
          </a:p>
          <a:p>
            <a:pPr lvl="1">
              <a:defRPr/>
            </a:pPr>
            <a:r>
              <a:rPr lang="en-US" dirty="0"/>
              <a:t>La Paz- tin mines </a:t>
            </a:r>
          </a:p>
          <a:p>
            <a:pPr marL="119062" indent="0">
              <a:buNone/>
              <a:defRPr/>
            </a:pPr>
            <a:endParaRPr lang="en-US" dirty="0"/>
          </a:p>
          <a:p>
            <a:pPr>
              <a:defRPr/>
            </a:pPr>
            <a:r>
              <a:rPr lang="en-US" dirty="0"/>
              <a:t>Both capitals help run the country today: </a:t>
            </a:r>
          </a:p>
          <a:p>
            <a:pPr lvl="1">
              <a:defRPr/>
            </a:pPr>
            <a:r>
              <a:rPr lang="en-US" dirty="0"/>
              <a:t>La Paz- President &amp; congressional business</a:t>
            </a:r>
          </a:p>
          <a:p>
            <a:pPr lvl="1">
              <a:defRPr/>
            </a:pPr>
            <a:r>
              <a:rPr lang="en-US" dirty="0"/>
              <a:t>Sucre- Constitutional capital – judicial responsibilities</a:t>
            </a:r>
          </a:p>
          <a:p>
            <a:pPr>
              <a:defRPr/>
            </a:pPr>
            <a:endParaRPr lang="en-US" dirty="0"/>
          </a:p>
        </p:txBody>
      </p:sp>
    </p:spTree>
    <p:extLst>
      <p:ext uri="{BB962C8B-B14F-4D97-AF65-F5344CB8AC3E}">
        <p14:creationId xmlns:p14="http://schemas.microsoft.com/office/powerpoint/2010/main" val="377080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1665-B7D1-4A36-B50C-EC1E5B857773}"/>
              </a:ext>
            </a:extLst>
          </p:cNvPr>
          <p:cNvSpPr>
            <a:spLocks noGrp="1"/>
          </p:cNvSpPr>
          <p:nvPr>
            <p:ph type="title"/>
          </p:nvPr>
        </p:nvSpPr>
        <p:spPr/>
        <p:txBody>
          <a:bodyPr>
            <a:normAutofit/>
          </a:bodyPr>
          <a:lstStyle/>
          <a:p>
            <a:pPr algn="ctr">
              <a:defRPr/>
            </a:pPr>
            <a:r>
              <a:rPr lang="en-US" dirty="0">
                <a:solidFill>
                  <a:schemeClr val="accent1">
                    <a:satMod val="150000"/>
                  </a:schemeClr>
                </a:solidFill>
              </a:rPr>
              <a:t>Spanish Speaking Countries-</a:t>
            </a:r>
            <a:br>
              <a:rPr lang="en-US" dirty="0">
                <a:solidFill>
                  <a:schemeClr val="accent1">
                    <a:satMod val="150000"/>
                  </a:schemeClr>
                </a:solidFill>
              </a:rPr>
            </a:br>
            <a:r>
              <a:rPr lang="en-US" dirty="0" err="1">
                <a:solidFill>
                  <a:schemeClr val="accent1">
                    <a:satMod val="150000"/>
                  </a:schemeClr>
                </a:solidFill>
              </a:rPr>
              <a:t>Países</a:t>
            </a:r>
            <a:r>
              <a:rPr lang="en-US" dirty="0">
                <a:solidFill>
                  <a:schemeClr val="accent1">
                    <a:satMod val="150000"/>
                  </a:schemeClr>
                </a:solidFill>
              </a:rPr>
              <a:t> </a:t>
            </a:r>
            <a:r>
              <a:rPr lang="en-US" dirty="0" err="1">
                <a:solidFill>
                  <a:schemeClr val="accent1">
                    <a:satMod val="150000"/>
                  </a:schemeClr>
                </a:solidFill>
              </a:rPr>
              <a:t>hispanohablantes</a:t>
            </a:r>
            <a:endParaRPr lang="en-US" dirty="0">
              <a:solidFill>
                <a:schemeClr val="accent1">
                  <a:satMod val="150000"/>
                </a:schemeClr>
              </a:solidFill>
            </a:endParaRPr>
          </a:p>
        </p:txBody>
      </p:sp>
      <p:pic>
        <p:nvPicPr>
          <p:cNvPr id="11267" name="Content Placeholder 3" descr="latin america out line map spanish peaking countries.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038600" y="1576389"/>
            <a:ext cx="4114800" cy="5011737"/>
          </a:xfrm>
        </p:spPr>
      </p:pic>
      <p:sp>
        <p:nvSpPr>
          <p:cNvPr id="5" name="TextBox 4"/>
          <p:cNvSpPr txBox="1">
            <a:spLocks noChangeArrowheads="1"/>
          </p:cNvSpPr>
          <p:nvPr/>
        </p:nvSpPr>
        <p:spPr bwMode="auto">
          <a:xfrm>
            <a:off x="3124200" y="2209800"/>
            <a:ext cx="1981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t>North America</a:t>
            </a:r>
          </a:p>
        </p:txBody>
      </p:sp>
      <p:sp>
        <p:nvSpPr>
          <p:cNvPr id="6" name="TextBox 5"/>
          <p:cNvSpPr txBox="1">
            <a:spLocks noChangeArrowheads="1"/>
          </p:cNvSpPr>
          <p:nvPr/>
        </p:nvSpPr>
        <p:spPr bwMode="auto">
          <a:xfrm>
            <a:off x="4724400" y="4114800"/>
            <a:ext cx="1981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t>South America</a:t>
            </a:r>
          </a:p>
        </p:txBody>
      </p:sp>
      <p:sp>
        <p:nvSpPr>
          <p:cNvPr id="7" name="TextBox 6"/>
          <p:cNvSpPr txBox="1">
            <a:spLocks noChangeArrowheads="1"/>
          </p:cNvSpPr>
          <p:nvPr/>
        </p:nvSpPr>
        <p:spPr bwMode="auto">
          <a:xfrm>
            <a:off x="4038600" y="28194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t>Central America</a:t>
            </a:r>
          </a:p>
        </p:txBody>
      </p:sp>
      <p:sp>
        <p:nvSpPr>
          <p:cNvPr id="8" name="TextBox 7"/>
          <p:cNvSpPr txBox="1">
            <a:spLocks noChangeArrowheads="1"/>
          </p:cNvSpPr>
          <p:nvPr/>
        </p:nvSpPr>
        <p:spPr bwMode="auto">
          <a:xfrm>
            <a:off x="6324600" y="1905000"/>
            <a:ext cx="1981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1800"/>
              <a:t>Caribbean</a:t>
            </a:r>
          </a:p>
        </p:txBody>
      </p:sp>
    </p:spTree>
    <p:extLst>
      <p:ext uri="{BB962C8B-B14F-4D97-AF65-F5344CB8AC3E}">
        <p14:creationId xmlns:p14="http://schemas.microsoft.com/office/powerpoint/2010/main" val="777463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3C3F-7ED2-405F-A731-7DC4D340F851}"/>
              </a:ext>
            </a:extLst>
          </p:cNvPr>
          <p:cNvSpPr>
            <a:spLocks noGrp="1"/>
          </p:cNvSpPr>
          <p:nvPr>
            <p:ph type="title"/>
          </p:nvPr>
        </p:nvSpPr>
        <p:spPr/>
        <p:txBody>
          <a:bodyPr/>
          <a:lstStyle/>
          <a:p>
            <a:pPr>
              <a:defRPr/>
            </a:pPr>
            <a:r>
              <a:rPr lang="en-US" dirty="0">
                <a:solidFill>
                  <a:schemeClr val="accent1">
                    <a:satMod val="150000"/>
                  </a:schemeClr>
                </a:solidFill>
              </a:rPr>
              <a:t>Caribbean Islands- el </a:t>
            </a:r>
            <a:r>
              <a:rPr lang="en-US" dirty="0" err="1">
                <a:solidFill>
                  <a:schemeClr val="accent1">
                    <a:satMod val="150000"/>
                  </a:schemeClr>
                </a:solidFill>
              </a:rPr>
              <a:t>caribe</a:t>
            </a:r>
            <a:endParaRPr lang="en-US" dirty="0">
              <a:solidFill>
                <a:schemeClr val="accent1">
                  <a:satMod val="150000"/>
                </a:schemeClr>
              </a:solidFill>
            </a:endParaRPr>
          </a:p>
        </p:txBody>
      </p:sp>
      <p:pic>
        <p:nvPicPr>
          <p:cNvPr id="4" name="Content Placeholder 3" descr="caribean outline map Cuba.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65564" y="1408114"/>
            <a:ext cx="7051675" cy="4625975"/>
          </a:xfrm>
        </p:spPr>
      </p:pic>
      <p:sp>
        <p:nvSpPr>
          <p:cNvPr id="5" name="TextBox 4"/>
          <p:cNvSpPr txBox="1">
            <a:spLocks noChangeArrowheads="1"/>
          </p:cNvSpPr>
          <p:nvPr/>
        </p:nvSpPr>
        <p:spPr bwMode="auto">
          <a:xfrm>
            <a:off x="2133600" y="1573214"/>
            <a:ext cx="1752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4800" dirty="0"/>
              <a:t>País: Cuba</a:t>
            </a:r>
          </a:p>
        </p:txBody>
      </p:sp>
      <p:sp>
        <p:nvSpPr>
          <p:cNvPr id="6" name="TextBox 5"/>
          <p:cNvSpPr txBox="1">
            <a:spLocks noChangeArrowheads="1"/>
          </p:cNvSpPr>
          <p:nvPr/>
        </p:nvSpPr>
        <p:spPr bwMode="auto">
          <a:xfrm>
            <a:off x="2159000" y="3592514"/>
            <a:ext cx="46482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6000"/>
              <a:t>Capital: La Habana</a:t>
            </a:r>
          </a:p>
        </p:txBody>
      </p:sp>
      <p:sp>
        <p:nvSpPr>
          <p:cNvPr id="8" name="Star: 5 Points 7">
            <a:extLst>
              <a:ext uri="{FF2B5EF4-FFF2-40B4-BE49-F238E27FC236}">
                <a16:creationId xmlns:a16="http://schemas.microsoft.com/office/drawing/2014/main" id="{B63475C0-E2D3-4984-A2C6-6EA536609328}"/>
              </a:ext>
            </a:extLst>
          </p:cNvPr>
          <p:cNvSpPr/>
          <p:nvPr/>
        </p:nvSpPr>
        <p:spPr>
          <a:xfrm>
            <a:off x="5029200" y="2546350"/>
            <a:ext cx="3048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342455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F43A-4088-4EC1-AA4E-A69BEF73C4D3}"/>
              </a:ext>
            </a:extLst>
          </p:cNvPr>
          <p:cNvSpPr>
            <a:spLocks noGrp="1"/>
          </p:cNvSpPr>
          <p:nvPr>
            <p:ph type="title"/>
          </p:nvPr>
        </p:nvSpPr>
        <p:spPr/>
        <p:txBody>
          <a:bodyPr/>
          <a:lstStyle/>
          <a:p>
            <a:pPr>
              <a:defRPr/>
            </a:pPr>
            <a:r>
              <a:rPr lang="en-US" dirty="0">
                <a:solidFill>
                  <a:schemeClr val="accent1">
                    <a:satMod val="150000"/>
                  </a:schemeClr>
                </a:solidFill>
              </a:rPr>
              <a:t>Caribbean Islands- el </a:t>
            </a:r>
            <a:r>
              <a:rPr lang="en-US" dirty="0" err="1">
                <a:solidFill>
                  <a:schemeClr val="accent1">
                    <a:satMod val="150000"/>
                  </a:schemeClr>
                </a:solidFill>
              </a:rPr>
              <a:t>caribe</a:t>
            </a:r>
            <a:endParaRPr lang="en-US" dirty="0">
              <a:solidFill>
                <a:schemeClr val="accent1">
                  <a:satMod val="150000"/>
                </a:schemeClr>
              </a:solidFill>
            </a:endParaRPr>
          </a:p>
        </p:txBody>
      </p:sp>
      <p:pic>
        <p:nvPicPr>
          <p:cNvPr id="4" name="Content Placeholder 3" descr="caribean outline map Dominican Republic.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70164" y="1774826"/>
            <a:ext cx="7051675" cy="4625975"/>
          </a:xfrm>
        </p:spPr>
      </p:pic>
      <p:sp>
        <p:nvSpPr>
          <p:cNvPr id="5" name="TextBox 4"/>
          <p:cNvSpPr txBox="1">
            <a:spLocks noChangeArrowheads="1"/>
          </p:cNvSpPr>
          <p:nvPr/>
        </p:nvSpPr>
        <p:spPr bwMode="auto">
          <a:xfrm>
            <a:off x="6553200" y="1495426"/>
            <a:ext cx="3429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4800" dirty="0"/>
              <a:t>País: La </a:t>
            </a:r>
            <a:r>
              <a:rPr lang="en-US" altLang="en-US" sz="4800" dirty="0" err="1"/>
              <a:t>República</a:t>
            </a:r>
            <a:r>
              <a:rPr lang="en-US" altLang="en-US" sz="4800" dirty="0"/>
              <a:t> </a:t>
            </a:r>
            <a:r>
              <a:rPr lang="en-US" altLang="en-US" sz="4800" dirty="0" err="1"/>
              <a:t>Dominicana</a:t>
            </a:r>
            <a:endParaRPr lang="en-US" altLang="en-US" sz="4800" dirty="0"/>
          </a:p>
        </p:txBody>
      </p:sp>
      <p:sp>
        <p:nvSpPr>
          <p:cNvPr id="6" name="TextBox 5"/>
          <p:cNvSpPr txBox="1">
            <a:spLocks noChangeArrowheads="1"/>
          </p:cNvSpPr>
          <p:nvPr/>
        </p:nvSpPr>
        <p:spPr bwMode="auto">
          <a:xfrm>
            <a:off x="2438400" y="4368801"/>
            <a:ext cx="3276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4800"/>
              <a:t>Capital: Santo Domingo</a:t>
            </a:r>
          </a:p>
        </p:txBody>
      </p:sp>
      <p:sp>
        <p:nvSpPr>
          <p:cNvPr id="8" name="Arrow: Right 7">
            <a:extLst>
              <a:ext uri="{FF2B5EF4-FFF2-40B4-BE49-F238E27FC236}">
                <a16:creationId xmlns:a16="http://schemas.microsoft.com/office/drawing/2014/main" id="{A1B8E562-BF15-4F7E-80AF-7897CD7E2783}"/>
              </a:ext>
            </a:extLst>
          </p:cNvPr>
          <p:cNvSpPr/>
          <p:nvPr/>
        </p:nvSpPr>
        <p:spPr>
          <a:xfrm>
            <a:off x="2570163" y="3803650"/>
            <a:ext cx="3429000" cy="463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9" name="TextBox 8"/>
          <p:cNvSpPr txBox="1">
            <a:spLocks noChangeArrowheads="1"/>
          </p:cNvSpPr>
          <p:nvPr/>
        </p:nvSpPr>
        <p:spPr bwMode="auto">
          <a:xfrm>
            <a:off x="1711326" y="3722688"/>
            <a:ext cx="3706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t>Haiti-French/Creole</a:t>
            </a:r>
          </a:p>
        </p:txBody>
      </p:sp>
      <p:sp>
        <p:nvSpPr>
          <p:cNvPr id="10" name="Oval 9">
            <a:extLst>
              <a:ext uri="{FF2B5EF4-FFF2-40B4-BE49-F238E27FC236}">
                <a16:creationId xmlns:a16="http://schemas.microsoft.com/office/drawing/2014/main" id="{CBA13CD3-57BD-4B7F-8771-AC15DC22A315}"/>
              </a:ext>
            </a:extLst>
          </p:cNvPr>
          <p:cNvSpPr/>
          <p:nvPr/>
        </p:nvSpPr>
        <p:spPr>
          <a:xfrm>
            <a:off x="5418138" y="3351213"/>
            <a:ext cx="1828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Arrow: Up 12">
            <a:extLst>
              <a:ext uri="{FF2B5EF4-FFF2-40B4-BE49-F238E27FC236}">
                <a16:creationId xmlns:a16="http://schemas.microsoft.com/office/drawing/2014/main" id="{43A911D3-BE8E-4EDC-8D42-BA89F7A61F30}"/>
              </a:ext>
            </a:extLst>
          </p:cNvPr>
          <p:cNvSpPr/>
          <p:nvPr/>
        </p:nvSpPr>
        <p:spPr>
          <a:xfrm>
            <a:off x="6332538" y="4572000"/>
            <a:ext cx="677862" cy="1174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82" name="TextBox 13"/>
          <p:cNvSpPr txBox="1">
            <a:spLocks noChangeArrowheads="1"/>
          </p:cNvSpPr>
          <p:nvPr/>
        </p:nvSpPr>
        <p:spPr bwMode="auto">
          <a:xfrm>
            <a:off x="6103938" y="5667376"/>
            <a:ext cx="327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Hispaniola</a:t>
            </a:r>
          </a:p>
        </p:txBody>
      </p:sp>
      <p:sp>
        <p:nvSpPr>
          <p:cNvPr id="15" name="Arrow: Right 14">
            <a:extLst>
              <a:ext uri="{FF2B5EF4-FFF2-40B4-BE49-F238E27FC236}">
                <a16:creationId xmlns:a16="http://schemas.microsoft.com/office/drawing/2014/main" id="{449A55AA-8CAB-4C16-9421-AD1B8C797BC2}"/>
              </a:ext>
            </a:extLst>
          </p:cNvPr>
          <p:cNvSpPr/>
          <p:nvPr/>
        </p:nvSpPr>
        <p:spPr>
          <a:xfrm>
            <a:off x="2743200" y="2286000"/>
            <a:ext cx="1600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84" name="TextBox 15"/>
          <p:cNvSpPr txBox="1">
            <a:spLocks noChangeArrowheads="1"/>
          </p:cNvSpPr>
          <p:nvPr/>
        </p:nvSpPr>
        <p:spPr bwMode="auto">
          <a:xfrm>
            <a:off x="1790700" y="1779588"/>
            <a:ext cx="228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a:t>Bahamas-</a:t>
            </a:r>
          </a:p>
        </p:txBody>
      </p:sp>
      <p:sp>
        <p:nvSpPr>
          <p:cNvPr id="17" name="Star: 5 Points 16">
            <a:extLst>
              <a:ext uri="{FF2B5EF4-FFF2-40B4-BE49-F238E27FC236}">
                <a16:creationId xmlns:a16="http://schemas.microsoft.com/office/drawing/2014/main" id="{6A0F8669-292C-4D48-8564-1B1FB48E22F7}"/>
              </a:ext>
            </a:extLst>
          </p:cNvPr>
          <p:cNvSpPr/>
          <p:nvPr/>
        </p:nvSpPr>
        <p:spPr>
          <a:xfrm>
            <a:off x="6729413" y="3908425"/>
            <a:ext cx="3048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p:cNvSpPr/>
          <p:nvPr/>
        </p:nvSpPr>
        <p:spPr>
          <a:xfrm>
            <a:off x="1957781" y="2713979"/>
            <a:ext cx="2238113" cy="461665"/>
          </a:xfrm>
          <a:prstGeom prst="rect">
            <a:avLst/>
          </a:prstGeom>
          <a:noFill/>
        </p:spPr>
        <p:txBody>
          <a:bodyPr wrap="none" lIns="91440" tIns="45720" rIns="91440" bIns="45720">
            <a:spAutoFit/>
          </a:bodyPr>
          <a:lstStyle/>
          <a:p>
            <a:pPr algn="ctr"/>
            <a:r>
              <a:rPr lang="en-US" sz="2400" dirty="0">
                <a:ln w="0"/>
                <a:effectLst>
                  <a:outerShdw blurRad="38100" dist="19050" dir="2700000" algn="tl" rotWithShape="0">
                    <a:schemeClr val="dk1">
                      <a:alpha val="40000"/>
                    </a:schemeClr>
                  </a:outerShdw>
                </a:effectLst>
              </a:rPr>
              <a:t>La Havana, Cuba</a:t>
            </a:r>
          </a:p>
        </p:txBody>
      </p:sp>
      <p:sp>
        <p:nvSpPr>
          <p:cNvPr id="16" name="Rectangle 15"/>
          <p:cNvSpPr/>
          <p:nvPr/>
        </p:nvSpPr>
        <p:spPr>
          <a:xfrm>
            <a:off x="7237207" y="3845223"/>
            <a:ext cx="2857705" cy="461665"/>
          </a:xfrm>
          <a:prstGeom prst="rect">
            <a:avLst/>
          </a:prstGeom>
          <a:noFill/>
        </p:spPr>
        <p:txBody>
          <a:bodyPr wrap="none" lIns="91440" tIns="45720" rIns="91440" bIns="45720">
            <a:spAutoFit/>
          </a:bodyPr>
          <a:lstStyle/>
          <a:p>
            <a:pPr algn="ctr"/>
            <a:r>
              <a:rPr lang="en-US" sz="2400" dirty="0">
                <a:ln w="0"/>
                <a:effectLst>
                  <a:outerShdw blurRad="38100" dist="19050" dir="2700000" algn="tl" rotWithShape="0">
                    <a:schemeClr val="dk1">
                      <a:alpha val="40000"/>
                    </a:schemeClr>
                  </a:outerShdw>
                </a:effectLst>
              </a:rPr>
              <a:t>San Juan, Puerto Rico</a:t>
            </a:r>
          </a:p>
        </p:txBody>
      </p:sp>
    </p:spTree>
    <p:extLst>
      <p:ext uri="{BB962C8B-B14F-4D97-AF65-F5344CB8AC3E}">
        <p14:creationId xmlns:p14="http://schemas.microsoft.com/office/powerpoint/2010/main" val="262180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F324-918B-45AE-9D92-B6BCE2E028FE}"/>
              </a:ext>
            </a:extLst>
          </p:cNvPr>
          <p:cNvSpPr>
            <a:spLocks noGrp="1"/>
          </p:cNvSpPr>
          <p:nvPr>
            <p:ph type="title"/>
          </p:nvPr>
        </p:nvSpPr>
        <p:spPr/>
        <p:txBody>
          <a:bodyPr/>
          <a:lstStyle/>
          <a:p>
            <a:pPr>
              <a:defRPr/>
            </a:pPr>
            <a:r>
              <a:rPr lang="en-US" dirty="0">
                <a:solidFill>
                  <a:schemeClr val="accent1">
                    <a:satMod val="150000"/>
                  </a:schemeClr>
                </a:solidFill>
              </a:rPr>
              <a:t>Europe- Europa</a:t>
            </a:r>
          </a:p>
        </p:txBody>
      </p:sp>
      <p:pic>
        <p:nvPicPr>
          <p:cNvPr id="4" name="Content Placeholder 3" descr="euoutl spain.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410200" y="1600201"/>
            <a:ext cx="4673600" cy="4625975"/>
          </a:xfrm>
        </p:spPr>
      </p:pic>
      <p:sp>
        <p:nvSpPr>
          <p:cNvPr id="5" name="TextBox 4"/>
          <p:cNvSpPr txBox="1">
            <a:spLocks noChangeArrowheads="1"/>
          </p:cNvSpPr>
          <p:nvPr/>
        </p:nvSpPr>
        <p:spPr bwMode="auto">
          <a:xfrm>
            <a:off x="3124200" y="2286001"/>
            <a:ext cx="2667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4400"/>
              <a:t>País: España</a:t>
            </a:r>
          </a:p>
        </p:txBody>
      </p:sp>
      <p:sp>
        <p:nvSpPr>
          <p:cNvPr id="6" name="TextBox 5"/>
          <p:cNvSpPr txBox="1">
            <a:spLocks noChangeArrowheads="1"/>
          </p:cNvSpPr>
          <p:nvPr/>
        </p:nvSpPr>
        <p:spPr bwMode="auto">
          <a:xfrm>
            <a:off x="2819400" y="4418013"/>
            <a:ext cx="32766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defRPr>
            </a:lvl9pPr>
          </a:lstStyle>
          <a:p>
            <a:pPr eaLnBrk="1" hangingPunct="1">
              <a:buClrTx/>
              <a:buSzTx/>
              <a:buFontTx/>
              <a:buNone/>
            </a:pPr>
            <a:r>
              <a:rPr lang="en-US" altLang="en-US" sz="4400"/>
              <a:t>Capital: Madrid</a:t>
            </a:r>
          </a:p>
        </p:txBody>
      </p:sp>
      <p:sp>
        <p:nvSpPr>
          <p:cNvPr id="7" name="Star: 5 Points 6">
            <a:extLst>
              <a:ext uri="{FF2B5EF4-FFF2-40B4-BE49-F238E27FC236}">
                <a16:creationId xmlns:a16="http://schemas.microsoft.com/office/drawing/2014/main" id="{4AE919E3-2E1F-4277-9BDE-5C9B3A35F972}"/>
              </a:ext>
            </a:extLst>
          </p:cNvPr>
          <p:cNvSpPr/>
          <p:nvPr/>
        </p:nvSpPr>
        <p:spPr>
          <a:xfrm>
            <a:off x="5943600" y="5562600"/>
            <a:ext cx="3048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506507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2BF90-83AC-4B3A-808A-02FC8F976E25}"/>
              </a:ext>
            </a:extLst>
          </p:cNvPr>
          <p:cNvSpPr>
            <a:spLocks noGrp="1"/>
          </p:cNvSpPr>
          <p:nvPr>
            <p:ph type="title"/>
          </p:nvPr>
        </p:nvSpPr>
        <p:spPr/>
        <p:txBody>
          <a:bodyPr>
            <a:normAutofit/>
          </a:bodyPr>
          <a:lstStyle/>
          <a:p>
            <a:pPr>
              <a:defRPr/>
            </a:pPr>
            <a:r>
              <a:rPr lang="en-US" dirty="0" err="1"/>
              <a:t>África</a:t>
            </a:r>
            <a:r>
              <a:rPr lang="en-US" dirty="0"/>
              <a:t>- Guinea </a:t>
            </a:r>
            <a:r>
              <a:rPr lang="en-US" dirty="0" err="1"/>
              <a:t>ecuatorial</a:t>
            </a:r>
            <a:r>
              <a:rPr lang="en-US" dirty="0"/>
              <a:t>, Malabo</a:t>
            </a:r>
          </a:p>
        </p:txBody>
      </p:sp>
      <p:pic>
        <p:nvPicPr>
          <p:cNvPr id="61443" name="Picture 2" descr="Image result for Africa labeled equatorial guinea"/>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981200" y="1919289"/>
            <a:ext cx="4038600" cy="4332287"/>
          </a:xfrm>
          <a:noFill/>
        </p:spPr>
      </p:pic>
      <p:sp>
        <p:nvSpPr>
          <p:cNvPr id="61444" name="Content Placeholder 3"/>
          <p:cNvSpPr>
            <a:spLocks noGrp="1"/>
          </p:cNvSpPr>
          <p:nvPr>
            <p:ph sz="half" idx="2"/>
          </p:nvPr>
        </p:nvSpPr>
        <p:spPr>
          <a:xfrm>
            <a:off x="6172200" y="1403350"/>
            <a:ext cx="4038600" cy="4624388"/>
          </a:xfrm>
        </p:spPr>
        <p:txBody>
          <a:bodyPr/>
          <a:lstStyle/>
          <a:p>
            <a:r>
              <a:rPr lang="en-US" altLang="en-US"/>
              <a:t>Equatorial Guinea is a Central African country comprising the Rio Muni mainland and 5 volcanic offshore islands. Capital Malabo, on Bioko Island, has Spanish colonial architecture and is a hub for the country’s prosperous oil industry.</a:t>
            </a:r>
          </a:p>
        </p:txBody>
      </p:sp>
    </p:spTree>
    <p:extLst>
      <p:ext uri="{BB962C8B-B14F-4D97-AF65-F5344CB8AC3E}">
        <p14:creationId xmlns:p14="http://schemas.microsoft.com/office/powerpoint/2010/main" val="145406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F0F9-3809-4D7B-8FEE-F9873B7E42BD}"/>
              </a:ext>
            </a:extLst>
          </p:cNvPr>
          <p:cNvSpPr>
            <a:spLocks noGrp="1"/>
          </p:cNvSpPr>
          <p:nvPr>
            <p:ph type="title"/>
          </p:nvPr>
        </p:nvSpPr>
        <p:spPr/>
        <p:txBody>
          <a:bodyPr/>
          <a:lstStyle/>
          <a:p>
            <a:pPr>
              <a:defRPr/>
            </a:pPr>
            <a:r>
              <a:rPr lang="en-US" dirty="0">
                <a:solidFill>
                  <a:schemeClr val="accent1">
                    <a:satMod val="150000"/>
                  </a:schemeClr>
                </a:solidFill>
              </a:rPr>
              <a:t>To help you remember the order</a:t>
            </a:r>
          </a:p>
        </p:txBody>
      </p:sp>
      <p:sp>
        <p:nvSpPr>
          <p:cNvPr id="28675" name="Content Placeholder 2"/>
          <p:cNvSpPr>
            <a:spLocks noGrp="1"/>
          </p:cNvSpPr>
          <p:nvPr>
            <p:ph idx="1"/>
          </p:nvPr>
        </p:nvSpPr>
        <p:spPr/>
        <p:txBody>
          <a:bodyPr>
            <a:normAutofit lnSpcReduction="10000"/>
          </a:bodyPr>
          <a:lstStyle/>
          <a:p>
            <a:pPr eaLnBrk="1" hangingPunct="1"/>
            <a:r>
              <a:rPr lang="en-US" altLang="en-US" sz="4000" b="1" dirty="0"/>
              <a:t>M</a:t>
            </a:r>
            <a:r>
              <a:rPr lang="en-US" altLang="en-US" sz="4000" dirty="0"/>
              <a:t>y 				</a:t>
            </a:r>
            <a:r>
              <a:rPr lang="en-US" altLang="en-US" sz="4000" b="1" dirty="0"/>
              <a:t>Mé</a:t>
            </a:r>
            <a:r>
              <a:rPr lang="en-US" altLang="en-US" sz="4000" dirty="0"/>
              <a:t>xico</a:t>
            </a:r>
          </a:p>
          <a:p>
            <a:pPr eaLnBrk="1" hangingPunct="1"/>
            <a:r>
              <a:rPr lang="en-US" altLang="en-US" sz="4000" b="1" dirty="0"/>
              <a:t>G</a:t>
            </a:r>
            <a:r>
              <a:rPr lang="en-US" altLang="en-US" sz="4000" dirty="0"/>
              <a:t>randpa 			</a:t>
            </a:r>
            <a:r>
              <a:rPr lang="en-US" altLang="en-US" sz="4000" b="1" dirty="0"/>
              <a:t>G</a:t>
            </a:r>
            <a:r>
              <a:rPr lang="en-US" altLang="en-US" sz="4000" dirty="0"/>
              <a:t>uatemala</a:t>
            </a:r>
          </a:p>
          <a:p>
            <a:pPr eaLnBrk="1" hangingPunct="1"/>
            <a:r>
              <a:rPr lang="en-US" altLang="en-US" sz="4000" b="1" dirty="0"/>
              <a:t>E</a:t>
            </a:r>
            <a:r>
              <a:rPr lang="en-US" altLang="en-US" sz="4000" dirty="0"/>
              <a:t>ats 				</a:t>
            </a:r>
            <a:r>
              <a:rPr lang="en-US" altLang="en-US" sz="4000" b="1" dirty="0"/>
              <a:t>E</a:t>
            </a:r>
            <a:r>
              <a:rPr lang="en-US" altLang="en-US" sz="4000" dirty="0"/>
              <a:t>l Salvador</a:t>
            </a:r>
          </a:p>
          <a:p>
            <a:pPr eaLnBrk="1" hangingPunct="1"/>
            <a:r>
              <a:rPr lang="en-US" altLang="en-US" sz="4000" b="1" dirty="0"/>
              <a:t>H</a:t>
            </a:r>
            <a:r>
              <a:rPr lang="en-US" altLang="en-US" sz="4000" dirty="0"/>
              <a:t>oney 				</a:t>
            </a:r>
            <a:r>
              <a:rPr lang="en-US" altLang="en-US" sz="4000" b="1" dirty="0"/>
              <a:t>H</a:t>
            </a:r>
            <a:r>
              <a:rPr lang="en-US" altLang="en-US" sz="4000" dirty="0"/>
              <a:t>onduras</a:t>
            </a:r>
          </a:p>
          <a:p>
            <a:pPr eaLnBrk="1" hangingPunct="1"/>
            <a:r>
              <a:rPr lang="en-US" altLang="en-US" sz="4000" b="1" dirty="0"/>
              <a:t>N</a:t>
            </a:r>
            <a:r>
              <a:rPr lang="en-US" altLang="en-US" sz="4000" dirty="0"/>
              <a:t>ut 				</a:t>
            </a:r>
            <a:r>
              <a:rPr lang="en-US" altLang="en-US" sz="4000" b="1" dirty="0"/>
              <a:t>N</a:t>
            </a:r>
            <a:r>
              <a:rPr lang="en-US" altLang="en-US" sz="4000" dirty="0"/>
              <a:t>icaragua</a:t>
            </a:r>
          </a:p>
          <a:p>
            <a:pPr eaLnBrk="1" hangingPunct="1"/>
            <a:r>
              <a:rPr lang="en-US" altLang="en-US" sz="4000" b="1" dirty="0"/>
              <a:t>C</a:t>
            </a:r>
            <a:r>
              <a:rPr lang="en-US" altLang="en-US" sz="4000" dirty="0"/>
              <a:t>heerios 			</a:t>
            </a:r>
            <a:r>
              <a:rPr lang="en-US" altLang="en-US" sz="4000" b="1" dirty="0"/>
              <a:t>C</a:t>
            </a:r>
            <a:r>
              <a:rPr lang="en-US" altLang="en-US" sz="4000" dirty="0"/>
              <a:t>osta Rica</a:t>
            </a:r>
          </a:p>
          <a:p>
            <a:pPr eaLnBrk="1" hangingPunct="1"/>
            <a:r>
              <a:rPr lang="en-US" altLang="en-US" sz="4000" b="1" dirty="0"/>
              <a:t>P</a:t>
            </a:r>
            <a:r>
              <a:rPr lang="en-US" altLang="en-US" sz="4000" dirty="0"/>
              <a:t>eriodically 			</a:t>
            </a:r>
            <a:r>
              <a:rPr lang="en-US" altLang="en-US" sz="4000" b="1" dirty="0"/>
              <a:t>P</a:t>
            </a:r>
            <a:r>
              <a:rPr lang="en-US" altLang="en-US" sz="4000" dirty="0"/>
              <a:t>anamá</a:t>
            </a:r>
          </a:p>
        </p:txBody>
      </p:sp>
    </p:spTree>
    <p:extLst>
      <p:ext uri="{BB962C8B-B14F-4D97-AF65-F5344CB8AC3E}">
        <p14:creationId xmlns:p14="http://schemas.microsoft.com/office/powerpoint/2010/main" val="3071582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673</Words>
  <Application>Microsoft Office PowerPoint</Application>
  <PresentationFormat>Widescreen</PresentationFormat>
  <Paragraphs>92</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Corbel</vt:lpstr>
      <vt:lpstr>Office Theme</vt:lpstr>
      <vt:lpstr>Spanish-Speaking Countries</vt:lpstr>
      <vt:lpstr>Spanish-Speaking Countries</vt:lpstr>
      <vt:lpstr>2 Capitals of Bolivia:</vt:lpstr>
      <vt:lpstr>Spanish Speaking Countries- Países hispanohablantes</vt:lpstr>
      <vt:lpstr>Caribbean Islands- el caribe</vt:lpstr>
      <vt:lpstr>Caribbean Islands- el caribe</vt:lpstr>
      <vt:lpstr>Europe- Europa</vt:lpstr>
      <vt:lpstr>África- Guinea ecuatorial, Malabo</vt:lpstr>
      <vt:lpstr>To help you remember the order</vt:lpstr>
      <vt:lpstr>To help you remember the order</vt:lpstr>
      <vt:lpstr>To help you remember the order:</vt:lpstr>
      <vt:lpstr>I would learn in this order: https://quizlet.com/545302996/where-are-the-spanish-speaking-countries-located-flash-cards/ </vt:lpstr>
    </vt:vector>
  </TitlesOfParts>
  <Company>Chippewa Valley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Spanish-Speaking Countries</dc:title>
  <dc:creator>Roldan, Nicole</dc:creator>
  <cp:lastModifiedBy>srta.crescentini@gmail.com</cp:lastModifiedBy>
  <cp:revision>5</cp:revision>
  <dcterms:created xsi:type="dcterms:W3CDTF">2020-11-09T14:08:10Z</dcterms:created>
  <dcterms:modified xsi:type="dcterms:W3CDTF">2020-11-30T15:12:37Z</dcterms:modified>
</cp:coreProperties>
</file>